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PbIf4FePsuWuzSNpOywPWo+nQ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A7A17A-1C0E-46B0-AA9B-23ABA6A2483C}">
  <a:tblStyle styleId="{C3A7A17A-1C0E-46B0-AA9B-23ABA6A2483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73" autoAdjust="0"/>
  </p:normalViewPr>
  <p:slideViewPr>
    <p:cSldViewPr snapToGrid="0">
      <p:cViewPr varScale="1">
        <p:scale>
          <a:sx n="109" d="100"/>
          <a:sy n="109" d="100"/>
        </p:scale>
        <p:origin x="6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263" name="Google Shape;2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41"/>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41"/>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41"/>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41"/>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41"/>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This project has been funded with support from the European Commission. This publication reflects the views only of the author, and the Commission cannot be held responsible for any use which may be made of the information contained therein. Project Number: </a:t>
            </a:r>
            <a:r>
              <a:rPr lang="en-US" sz="1000">
                <a:solidFill>
                  <a:srgbClr val="707070"/>
                </a:solidFill>
                <a:highlight>
                  <a:srgbClr val="FFFFFF"/>
                </a:highlight>
              </a:rPr>
              <a:t>2020-1-BG01-KA202-079064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21" name="Google Shape;21;p4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Arial"/>
              <a:buNone/>
              <a:defRPr sz="2000" b="1">
                <a:solidFill>
                  <a:srgbClr val="52BAA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Arial"/>
                <a:ea typeface="Arial"/>
                <a:cs typeface="Arial"/>
                <a:sym typeface="Aria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41"/>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4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4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Arial"/>
              <a:buNone/>
              <a:defRPr sz="2000" b="1">
                <a:solidFill>
                  <a:srgbClr val="52BAA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47"/>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4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 name="Google Shape;31;p47"/>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4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47"/>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34" name="Google Shape;34;p4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8"/>
        <p:cNvGrpSpPr/>
        <p:nvPr/>
      </p:nvGrpSpPr>
      <p:grpSpPr>
        <a:xfrm>
          <a:off x="0" y="0"/>
          <a:ext cx="0" cy="0"/>
          <a:chOff x="0" y="0"/>
          <a:chExt cx="0" cy="0"/>
        </a:xfrm>
      </p:grpSpPr>
      <p:sp>
        <p:nvSpPr>
          <p:cNvPr id="39" name="Google Shape;39;p4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3"/>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1" name="Google Shape;41;p43"/>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2" name="Google Shape;42;p43"/>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3"/>
        <p:cNvGrpSpPr/>
        <p:nvPr/>
      </p:nvGrpSpPr>
      <p:grpSpPr>
        <a:xfrm>
          <a:off x="0" y="0"/>
          <a:ext cx="0" cy="0"/>
          <a:chOff x="0" y="0"/>
          <a:chExt cx="0" cy="0"/>
        </a:xfrm>
      </p:grpSpPr>
      <p:sp>
        <p:nvSpPr>
          <p:cNvPr id="44" name="Google Shape;44;p4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6" name="Google Shape;46;p44"/>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5"/>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50" name="Google Shape;50;p45"/>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2" name="Google Shape;12;p4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4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4" name="Google Shape;14;p4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42"/>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4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YbL2k9rGqWU&amp;ab_channel=GreggU"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s://www.youtube.com/watch?v=wRKsQtfjJ38&amp;ab_channel=GRCSolutionsTV" TargetMode="External"/><Relationship Id="rId4" Type="http://schemas.openxmlformats.org/officeDocument/2006/relationships/hyperlink" Target="https://www.youtube.com/watch?v=-CSEtFSngLc&amp;ab_channel=Telani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oercommons.org/courseware/lesson/7251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structionaldesign.org/models/addi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https://elearningindustry.com/training-needs-analysis-5-step-guide-conducting-successfu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bit.ly/31NmryL"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www.welcometothejungle.com/en/articles/job-interviews-how-to-spot-toxic-management" TargetMode="External"/><Relationship Id="rId5" Type="http://schemas.openxmlformats.org/officeDocument/2006/relationships/hyperlink" Target="https://elearningindustry.com/training-needs-analysis-5-step-guide-conducting-successful" TargetMode="External"/><Relationship Id="rId4" Type="http://schemas.openxmlformats.org/officeDocument/2006/relationships/hyperlink" Target="https://www.knowledgeanywhere.com/resources/article-detail/how-to-effectively-train-different-generation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eurotraining.gr/"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Arial"/>
              <a:buNone/>
            </a:pPr>
            <a:r>
              <a:rPr lang="en-US" dirty="0">
                <a:latin typeface="Arial"/>
                <a:ea typeface="Arial"/>
                <a:cs typeface="Arial"/>
                <a:sym typeface="Arial"/>
              </a:rPr>
              <a:t>IO1: </a:t>
            </a:r>
            <a:r>
              <a:rPr lang="el-GR" dirty="0" err="1">
                <a:latin typeface="Arial"/>
                <a:ea typeface="Arial"/>
                <a:cs typeface="Arial"/>
                <a:sym typeface="Arial"/>
              </a:rPr>
              <a:t>Διαγενεακή</a:t>
            </a:r>
            <a:r>
              <a:rPr lang="el-GR" dirty="0">
                <a:latin typeface="Arial"/>
                <a:ea typeface="Arial"/>
                <a:cs typeface="Arial"/>
                <a:sym typeface="Arial"/>
              </a:rPr>
              <a:t> Μάθηση </a:t>
            </a:r>
            <a:endParaRPr dirty="0"/>
          </a:p>
        </p:txBody>
      </p:sp>
      <p:sp>
        <p:nvSpPr>
          <p:cNvPr id="59" name="Google Shape;59;p1"/>
          <p:cNvSpPr txBox="1">
            <a:spLocks noGrp="1"/>
          </p:cNvSpPr>
          <p:nvPr>
            <p:ph type="subTitle" idx="1"/>
          </p:nvPr>
        </p:nvSpPr>
        <p:spPr>
          <a:xfrm>
            <a:off x="6086475" y="4549902"/>
            <a:ext cx="5389837" cy="1292830"/>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US" dirty="0" err="1"/>
              <a:t>Ενότητ</a:t>
            </a:r>
            <a:r>
              <a:rPr lang="en-US" dirty="0"/>
              <a:t>α 2:</a:t>
            </a:r>
            <a:r>
              <a:rPr lang="el-GR" dirty="0"/>
              <a:t> Ανάλυση αναγκών για την επιτυχή εφαρμογή </a:t>
            </a:r>
            <a:r>
              <a:rPr lang="el-GR" dirty="0" err="1"/>
              <a:t>διαγενεακής</a:t>
            </a:r>
            <a:r>
              <a:rPr lang="el-GR" dirty="0"/>
              <a:t> μάθησης στο επαγγελματικό πλαίσιο</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grpSp>
        <p:nvGrpSpPr>
          <p:cNvPr id="129" name="Google Shape;129;p10"/>
          <p:cNvGrpSpPr/>
          <p:nvPr/>
        </p:nvGrpSpPr>
        <p:grpSpPr>
          <a:xfrm>
            <a:off x="97971" y="1681354"/>
            <a:ext cx="6907740" cy="4367795"/>
            <a:chOff x="0" y="218670"/>
            <a:chExt cx="6907740" cy="4367795"/>
          </a:xfrm>
        </p:grpSpPr>
        <p:sp>
          <p:nvSpPr>
            <p:cNvPr id="130" name="Google Shape;130;p10"/>
            <p:cNvSpPr/>
            <p:nvPr/>
          </p:nvSpPr>
          <p:spPr>
            <a:xfrm>
              <a:off x="3072667" y="3144943"/>
              <a:ext cx="613873" cy="659913"/>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C16449"/>
              </a:solidFill>
              <a:prstDash val="solid"/>
              <a:miter lim="800000"/>
              <a:headEnd type="none" w="sm" len="sm"/>
              <a:tailEnd type="none" w="sm" len="sm"/>
            </a:ln>
          </p:spPr>
        </p:sp>
        <p:sp>
          <p:nvSpPr>
            <p:cNvPr id="131" name="Google Shape;131;p10"/>
            <p:cNvSpPr/>
            <p:nvPr/>
          </p:nvSpPr>
          <p:spPr>
            <a:xfrm>
              <a:off x="3072667" y="2485030"/>
              <a:ext cx="613873" cy="659913"/>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C16449"/>
              </a:solidFill>
              <a:prstDash val="solid"/>
              <a:miter lim="800000"/>
              <a:headEnd type="none" w="sm" len="sm"/>
              <a:tailEnd type="none" w="sm" len="sm"/>
            </a:ln>
          </p:spPr>
        </p:sp>
        <p:sp>
          <p:nvSpPr>
            <p:cNvPr id="132" name="Google Shape;132;p10"/>
            <p:cNvSpPr/>
            <p:nvPr/>
          </p:nvSpPr>
          <p:spPr>
            <a:xfrm>
              <a:off x="0" y="218670"/>
              <a:ext cx="3069366" cy="936156"/>
            </a:xfrm>
            <a:prstGeom prst="rect">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0"/>
            <p:cNvSpPr txBox="1"/>
            <p:nvPr/>
          </p:nvSpPr>
          <p:spPr>
            <a:xfrm>
              <a:off x="0" y="218670"/>
              <a:ext cx="3069366" cy="93615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151617"/>
                </a:buClr>
                <a:buSzPts val="1400"/>
                <a:buFont typeface="Arial"/>
                <a:buNone/>
              </a:pPr>
              <a:r>
                <a:rPr lang="en-US" sz="1400" b="0" i="0" u="none" strike="noStrike" cap="none">
                  <a:solidFill>
                    <a:srgbClr val="151617"/>
                  </a:solidFill>
                  <a:latin typeface="Arial"/>
                  <a:ea typeface="Arial"/>
                  <a:cs typeface="Arial"/>
                  <a:sym typeface="Arial"/>
                </a:rPr>
                <a:t>Η δραστηριότητα πρέπει να υλοποιηθεί ως εξής (Heathfield, 2020): </a:t>
              </a:r>
              <a:endParaRPr sz="1400" b="0" i="0" u="none" strike="noStrike" cap="none">
                <a:solidFill>
                  <a:srgbClr val="000000"/>
                </a:solidFill>
                <a:latin typeface="Arial"/>
                <a:ea typeface="Arial"/>
                <a:cs typeface="Arial"/>
                <a:sym typeface="Arial"/>
              </a:endParaRPr>
            </a:p>
          </p:txBody>
        </p:sp>
        <p:sp>
          <p:nvSpPr>
            <p:cNvPr id="134" name="Google Shape;134;p10"/>
            <p:cNvSpPr/>
            <p:nvPr/>
          </p:nvSpPr>
          <p:spPr>
            <a:xfrm>
              <a:off x="3300" y="2676865"/>
              <a:ext cx="3069366" cy="936156"/>
            </a:xfrm>
            <a:prstGeom prst="rect">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0"/>
            <p:cNvSpPr txBox="1"/>
            <p:nvPr/>
          </p:nvSpPr>
          <p:spPr>
            <a:xfrm>
              <a:off x="3300" y="2676865"/>
              <a:ext cx="3069366" cy="93615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338076"/>
                </a:buClr>
                <a:buSzPts val="1400"/>
                <a:buFont typeface="Arial"/>
                <a:buNone/>
              </a:pPr>
              <a:r>
                <a:rPr lang="en-US" sz="1400" b="1" i="0" u="none" strike="noStrike" cap="none">
                  <a:solidFill>
                    <a:srgbClr val="338076"/>
                  </a:solidFill>
                  <a:latin typeface="Arial"/>
                  <a:ea typeface="Arial"/>
                  <a:cs typeface="Arial"/>
                  <a:sym typeface="Arial"/>
                </a:rPr>
                <a:t>Βήμα 1</a:t>
              </a:r>
              <a:r>
                <a:rPr lang="en-US" sz="1400" b="0" i="0" u="none" strike="noStrike" cap="none">
                  <a:solidFill>
                    <a:srgbClr val="338076"/>
                  </a:solidFill>
                  <a:latin typeface="Arial"/>
                  <a:ea typeface="Arial"/>
                  <a:cs typeface="Arial"/>
                  <a:sym typeface="Arial"/>
                </a:rPr>
                <a:t> </a:t>
              </a:r>
              <a:endParaRPr sz="1400" b="0" i="0" u="none" strike="noStrike" cap="none">
                <a:solidFill>
                  <a:srgbClr val="338076"/>
                </a:solidFill>
                <a:latin typeface="Arial"/>
                <a:ea typeface="Arial"/>
                <a:cs typeface="Arial"/>
                <a:sym typeface="Arial"/>
              </a:endParaRPr>
            </a:p>
          </p:txBody>
        </p:sp>
        <p:sp>
          <p:nvSpPr>
            <p:cNvPr id="136" name="Google Shape;136;p10"/>
            <p:cNvSpPr/>
            <p:nvPr/>
          </p:nvSpPr>
          <p:spPr>
            <a:xfrm>
              <a:off x="3686540" y="1819609"/>
              <a:ext cx="3221200" cy="1133498"/>
            </a:xfrm>
            <a:prstGeom prst="rect">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0"/>
            <p:cNvSpPr txBox="1"/>
            <p:nvPr/>
          </p:nvSpPr>
          <p:spPr>
            <a:xfrm>
              <a:off x="3658054" y="1979664"/>
              <a:ext cx="3249686" cy="93615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151617"/>
                </a:buClr>
                <a:buSzPts val="1400"/>
                <a:buFont typeface="Arial"/>
                <a:buNone/>
              </a:pPr>
              <a:r>
                <a:rPr lang="en-US" sz="1400" b="0" i="0" u="none" strike="noStrike" cap="none">
                  <a:solidFill>
                    <a:srgbClr val="151617"/>
                  </a:solidFill>
                  <a:latin typeface="Arial"/>
                  <a:ea typeface="Arial"/>
                  <a:cs typeface="Arial"/>
                  <a:sym typeface="Arial"/>
                </a:rPr>
                <a:t>Ο συντονιστής συγκεντρώνει όλους τους υπαλλήλους που κάνουν την ίδια δουλειά σε μια αίθουσα συνεδριάσεων με έναν πίνακα ή πίνακες σεμιναρίου και μαρκαδόρους.  </a:t>
              </a:r>
              <a:endParaRPr sz="1400" b="0" i="0" u="none" strike="noStrike" cap="none">
                <a:solidFill>
                  <a:srgbClr val="000000"/>
                </a:solidFill>
                <a:latin typeface="Arial"/>
                <a:ea typeface="Arial"/>
                <a:cs typeface="Arial"/>
                <a:sym typeface="Arial"/>
              </a:endParaRPr>
            </a:p>
          </p:txBody>
        </p:sp>
        <p:sp>
          <p:nvSpPr>
            <p:cNvPr id="138" name="Google Shape;138;p10"/>
            <p:cNvSpPr/>
            <p:nvPr/>
          </p:nvSpPr>
          <p:spPr>
            <a:xfrm>
              <a:off x="3686540" y="3336778"/>
              <a:ext cx="3221200" cy="1249687"/>
            </a:xfrm>
            <a:prstGeom prst="rect">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0"/>
            <p:cNvSpPr txBox="1"/>
            <p:nvPr/>
          </p:nvSpPr>
          <p:spPr>
            <a:xfrm>
              <a:off x="3686539" y="3563778"/>
              <a:ext cx="3069366" cy="93615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151617"/>
                </a:buClr>
                <a:buSzPts val="1400"/>
                <a:buFont typeface="Arial"/>
                <a:buNone/>
              </a:pPr>
              <a:r>
                <a:rPr lang="en-US" sz="1400" b="0" i="0" u="none" strike="noStrike" cap="none" dirty="0" err="1">
                  <a:solidFill>
                    <a:srgbClr val="151617"/>
                  </a:solidFill>
                  <a:latin typeface="Arial"/>
                  <a:ea typeface="Arial"/>
                  <a:cs typeface="Arial"/>
                  <a:sym typeface="Arial"/>
                </a:rPr>
                <a:t>Συμ</a:t>
              </a:r>
              <a:r>
                <a:rPr lang="en-US" sz="1400" b="0" i="0" u="none" strike="noStrike" cap="none" dirty="0">
                  <a:solidFill>
                    <a:srgbClr val="151617"/>
                  </a:solidFill>
                  <a:latin typeface="Arial"/>
                  <a:ea typeface="Arial"/>
                  <a:cs typeface="Arial"/>
                  <a:sym typeface="Arial"/>
                </a:rPr>
                <a:t>βουλές για τη διαδικτυακή εφαρμογή: Θα μπορούσατε να χρησιμοποιήσετε ένα πρόγραμμα όπως τ</a:t>
              </a:r>
              <a:r>
                <a:rPr lang="el-GR" sz="1400" b="0" i="0" u="none" strike="noStrike" cap="none" dirty="0">
                  <a:solidFill>
                    <a:srgbClr val="151617"/>
                  </a:solidFill>
                  <a:latin typeface="Arial"/>
                  <a:ea typeface="Arial"/>
                  <a:cs typeface="Arial"/>
                  <a:sym typeface="Arial"/>
                </a:rPr>
                <a:t>ο </a:t>
              </a:r>
              <a:r>
                <a:rPr lang="en-US" sz="1400" b="0" i="0" u="none" strike="noStrike" cap="none" dirty="0">
                  <a:solidFill>
                    <a:srgbClr val="151617"/>
                  </a:solidFill>
                  <a:latin typeface="Arial"/>
                  <a:ea typeface="Arial"/>
                  <a:cs typeface="Arial"/>
                  <a:sym typeface="Arial"/>
                </a:rPr>
                <a:t>Google</a:t>
              </a:r>
              <a:r>
                <a:rPr lang="en-GB" sz="1400" b="0" i="0" u="none" strike="noStrike" cap="none" dirty="0">
                  <a:solidFill>
                    <a:srgbClr val="151617"/>
                  </a:solidFill>
                  <a:latin typeface="Arial"/>
                  <a:ea typeface="Arial"/>
                  <a:cs typeface="Arial"/>
                  <a:sym typeface="Arial"/>
                </a:rPr>
                <a:t>Forms</a:t>
              </a:r>
              <a:r>
                <a:rPr lang="en-US" sz="1400" b="0" i="0" u="none" strike="noStrike" cap="none" dirty="0">
                  <a:solidFill>
                    <a:srgbClr val="151617"/>
                  </a:solidFill>
                  <a:latin typeface="Arial"/>
                  <a:ea typeface="Arial"/>
                  <a:cs typeface="Arial"/>
                  <a:sym typeface="Arial"/>
                </a:rPr>
                <a:t>, το Miro ή άλλη υπηρεσία κοινής πρόσβασης στο διαδίκτυο. </a:t>
              </a:r>
              <a:endParaRPr sz="1400" b="0" i="0" u="none" strike="noStrike" cap="none" dirty="0">
                <a:solidFill>
                  <a:srgbClr val="000000"/>
                </a:solidFill>
                <a:latin typeface="Arial"/>
                <a:ea typeface="Arial"/>
                <a:cs typeface="Arial"/>
                <a:sym typeface="Arial"/>
              </a:endParaRPr>
            </a:p>
          </p:txBody>
        </p:sp>
      </p:grpSp>
      <p:sp>
        <p:nvSpPr>
          <p:cNvPr id="140" name="Google Shape;140;p1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Δραστηριότητα 1.1 Κατανόηση των μαθησιακών αναγκών των ατόμων</a:t>
            </a:r>
            <a:endParaRPr/>
          </a:p>
        </p:txBody>
      </p:sp>
      <p:sp>
        <p:nvSpPr>
          <p:cNvPr id="141" name="Google Shape;141;p10"/>
          <p:cNvSpPr txBox="1"/>
          <p:nvPr/>
        </p:nvSpPr>
        <p:spPr>
          <a:xfrm>
            <a:off x="6285795" y="1462684"/>
            <a:ext cx="49640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2" name="Google Shape;142;p10" descr="People in an office"/>
          <p:cNvPicPr preferRelativeResize="0">
            <a:picLocks noGrp="1"/>
          </p:cNvPicPr>
          <p:nvPr>
            <p:ph type="body" idx="2"/>
          </p:nvPr>
        </p:nvPicPr>
        <p:blipFill rotWithShape="1">
          <a:blip r:embed="rId3">
            <a:alphaModFix/>
          </a:blip>
          <a:srcRect/>
          <a:stretch/>
        </p:blipFill>
        <p:spPr>
          <a:xfrm>
            <a:off x="7439265" y="2637597"/>
            <a:ext cx="4071548" cy="26907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grpSp>
        <p:nvGrpSpPr>
          <p:cNvPr id="148" name="Google Shape;148;p11"/>
          <p:cNvGrpSpPr/>
          <p:nvPr/>
        </p:nvGrpSpPr>
        <p:grpSpPr>
          <a:xfrm>
            <a:off x="262572" y="1319764"/>
            <a:ext cx="5449373" cy="5597161"/>
            <a:chOff x="164601" y="-142920"/>
            <a:chExt cx="5449373" cy="5597161"/>
          </a:xfrm>
        </p:grpSpPr>
        <p:sp>
          <p:nvSpPr>
            <p:cNvPr id="149" name="Google Shape;149;p11"/>
            <p:cNvSpPr/>
            <p:nvPr/>
          </p:nvSpPr>
          <p:spPr>
            <a:xfrm>
              <a:off x="3613318" y="-24068"/>
              <a:ext cx="1881804" cy="18818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1"/>
            <p:cNvSpPr txBox="1"/>
            <p:nvPr/>
          </p:nvSpPr>
          <p:spPr>
            <a:xfrm>
              <a:off x="3613318" y="-24068"/>
              <a:ext cx="1881804" cy="1881804"/>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lt1"/>
                </a:buClr>
                <a:buSzPts val="6500"/>
                <a:buFont typeface="Arial"/>
                <a:buNone/>
              </a:pPr>
              <a:endParaRPr sz="6500" b="0" i="0" u="none" strike="noStrike" cap="none">
                <a:solidFill>
                  <a:schemeClr val="lt1"/>
                </a:solidFill>
                <a:latin typeface="Arial"/>
                <a:ea typeface="Arial"/>
                <a:cs typeface="Arial"/>
                <a:sym typeface="Arial"/>
              </a:endParaRPr>
            </a:p>
          </p:txBody>
        </p:sp>
        <p:sp>
          <p:nvSpPr>
            <p:cNvPr id="151" name="Google Shape;151;p11"/>
            <p:cNvSpPr/>
            <p:nvPr/>
          </p:nvSpPr>
          <p:spPr>
            <a:xfrm>
              <a:off x="296968" y="-142920"/>
              <a:ext cx="5317006" cy="5317006"/>
            </a:xfrm>
            <a:custGeom>
              <a:avLst/>
              <a:gdLst/>
              <a:ahLst/>
              <a:cxnLst/>
              <a:rect l="l" t="t" r="r" b="b"/>
              <a:pathLst>
                <a:path w="120000" h="120000" extrusionOk="0">
                  <a:moveTo>
                    <a:pt x="112121" y="44149"/>
                  </a:moveTo>
                  <a:cubicBezTo>
                    <a:pt x="113629" y="49108"/>
                    <a:pt x="114422" y="54257"/>
                    <a:pt x="114475" y="59440"/>
                  </a:cubicBezTo>
                  <a:lnTo>
                    <a:pt x="119926" y="60068"/>
                  </a:lnTo>
                  <a:lnTo>
                    <a:pt x="110007" y="65763"/>
                  </a:lnTo>
                  <a:lnTo>
                    <a:pt x="100728" y="57856"/>
                  </a:lnTo>
                  <a:lnTo>
                    <a:pt x="106172" y="58483"/>
                  </a:lnTo>
                  <a:cubicBezTo>
                    <a:pt x="106039" y="54439"/>
                    <a:pt x="105376" y="50430"/>
                    <a:pt x="104198" y="46559"/>
                  </a:cubicBezTo>
                  <a:close/>
                </a:path>
              </a:pathLst>
            </a:cu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1"/>
            <p:cNvSpPr/>
            <p:nvPr/>
          </p:nvSpPr>
          <p:spPr>
            <a:xfrm>
              <a:off x="3613318" y="2774420"/>
              <a:ext cx="1881804" cy="26798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1"/>
            <p:cNvSpPr txBox="1"/>
            <p:nvPr/>
          </p:nvSpPr>
          <p:spPr>
            <a:xfrm>
              <a:off x="3613318" y="2774420"/>
              <a:ext cx="1881804" cy="2679821"/>
            </a:xfrm>
            <a:prstGeom prst="rect">
              <a:avLst/>
            </a:prstGeom>
            <a:noFill/>
            <a:ln>
              <a:noFill/>
            </a:ln>
          </p:spPr>
          <p:txBody>
            <a:bodyPr spcFirstLastPara="1" wrap="square" lIns="25400" tIns="25400" rIns="25400" bIns="25400" anchor="ctr" anchorCtr="0">
              <a:noAutofit/>
            </a:bodyPr>
            <a:lstStyle/>
            <a:p>
              <a:pPr marL="0" marR="0" lvl="0" indent="0" algn="l" rtl="0">
                <a:lnSpc>
                  <a:spcPct val="90000"/>
                </a:lnSpc>
                <a:spcBef>
                  <a:spcPts val="0"/>
                </a:spcBef>
                <a:spcAft>
                  <a:spcPts val="0"/>
                </a:spcAft>
                <a:buClr>
                  <a:srgbClr val="52BAAD"/>
                </a:buClr>
                <a:buSzPts val="2000"/>
                <a:buFont typeface="Arial"/>
                <a:buNone/>
              </a:pPr>
              <a:r>
                <a:rPr lang="en-US" sz="2000" b="1" i="0" u="none" strike="noStrike" cap="none">
                  <a:solidFill>
                    <a:srgbClr val="52BAAD"/>
                  </a:solidFill>
                  <a:latin typeface="Arial"/>
                  <a:ea typeface="Arial"/>
                  <a:cs typeface="Arial"/>
                  <a:sym typeface="Arial"/>
                </a:rPr>
                <a:t>Βήμα 2</a:t>
              </a:r>
              <a:r>
                <a:rPr lang="en-US" sz="2000" b="0" i="0" u="none" strike="noStrike" cap="none">
                  <a:solidFill>
                    <a:srgbClr val="52BAAD"/>
                  </a:solidFill>
                  <a:latin typeface="Arial"/>
                  <a:ea typeface="Arial"/>
                  <a:cs typeface="Arial"/>
                  <a:sym typeface="Arial"/>
                </a:rPr>
                <a:t> </a:t>
              </a:r>
              <a:endParaRPr sz="2000" b="0" i="0" u="none" strike="noStrike" cap="none">
                <a:solidFill>
                  <a:srgbClr val="52BAAD"/>
                </a:solidFill>
                <a:latin typeface="Arial"/>
                <a:ea typeface="Arial"/>
                <a:cs typeface="Arial"/>
                <a:sym typeface="Arial"/>
              </a:endParaRPr>
            </a:p>
            <a:p>
              <a:pPr marL="114300" marR="0" lvl="1" indent="-114300" algn="l" rtl="0">
                <a:lnSpc>
                  <a:spcPct val="90000"/>
                </a:lnSpc>
                <a:spcBef>
                  <a:spcPts val="700"/>
                </a:spcBef>
                <a:spcAft>
                  <a:spcPts val="0"/>
                </a:spcAft>
                <a:buClr>
                  <a:schemeClr val="lt1"/>
                </a:buClr>
                <a:buSzPts val="1400"/>
                <a:buFont typeface="Arial"/>
                <a:buNone/>
              </a:pPr>
              <a:r>
                <a:rPr lang="en-US" sz="1600" b="0" i="0" u="none" strike="noStrike" cap="none">
                  <a:solidFill>
                    <a:schemeClr val="lt1"/>
                  </a:solidFill>
                  <a:latin typeface="Arial"/>
                  <a:ea typeface="Arial"/>
                  <a:cs typeface="Arial"/>
                  <a:sym typeface="Arial"/>
                </a:rPr>
                <a:t>Ζητήστε από κάθε υπάλληλο να γράψει τις δέκα πιο σημαντικές ανάγκες κατάρτισης του.</a:t>
              </a:r>
              <a:endParaRPr sz="1600" b="0" i="0" u="none" strike="noStrike" cap="none">
                <a:solidFill>
                  <a:schemeClr val="lt1"/>
                </a:solidFill>
                <a:latin typeface="Arial"/>
                <a:ea typeface="Arial"/>
                <a:cs typeface="Arial"/>
                <a:sym typeface="Arial"/>
              </a:endParaRPr>
            </a:p>
          </p:txBody>
        </p:sp>
        <p:sp>
          <p:nvSpPr>
            <p:cNvPr id="154" name="Google Shape;154;p11"/>
            <p:cNvSpPr/>
            <p:nvPr/>
          </p:nvSpPr>
          <p:spPr>
            <a:xfrm>
              <a:off x="164601" y="-98152"/>
              <a:ext cx="5317006" cy="5317006"/>
            </a:xfrm>
            <a:custGeom>
              <a:avLst/>
              <a:gdLst/>
              <a:ahLst/>
              <a:cxnLst/>
              <a:rect l="l" t="t" r="r" b="b"/>
              <a:pathLst>
                <a:path w="120000" h="120000" extrusionOk="0">
                  <a:moveTo>
                    <a:pt x="79040" y="111043"/>
                  </a:moveTo>
                  <a:cubicBezTo>
                    <a:pt x="71065" y="114017"/>
                    <a:pt x="62504" y="115082"/>
                    <a:pt x="54044" y="114152"/>
                  </a:cubicBezTo>
                  <a:lnTo>
                    <a:pt x="52769" y="119488"/>
                  </a:lnTo>
                  <a:lnTo>
                    <a:pt x="48301" y="108959"/>
                  </a:lnTo>
                  <a:lnTo>
                    <a:pt x="57260" y="100692"/>
                  </a:lnTo>
                  <a:lnTo>
                    <a:pt x="55986" y="106022"/>
                  </a:lnTo>
                  <a:cubicBezTo>
                    <a:pt x="62826" y="106619"/>
                    <a:pt x="69713" y="105683"/>
                    <a:pt x="76146" y="103284"/>
                  </a:cubicBezTo>
                  <a:close/>
                </a:path>
              </a:pathLst>
            </a:cu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1"/>
            <p:cNvSpPr/>
            <p:nvPr/>
          </p:nvSpPr>
          <p:spPr>
            <a:xfrm>
              <a:off x="415821" y="3281001"/>
              <a:ext cx="1881804" cy="18818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1"/>
            <p:cNvSpPr txBox="1"/>
            <p:nvPr/>
          </p:nvSpPr>
          <p:spPr>
            <a:xfrm>
              <a:off x="283453" y="3449811"/>
              <a:ext cx="2014172" cy="1881804"/>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dirty="0" err="1">
                  <a:solidFill>
                    <a:schemeClr val="lt1"/>
                  </a:solidFill>
                  <a:latin typeface="Arial"/>
                  <a:ea typeface="Arial"/>
                  <a:cs typeface="Arial"/>
                  <a:sym typeface="Arial"/>
                </a:rPr>
                <a:t>Διευκρινίστε</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ότι</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οι</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εργ</a:t>
              </a:r>
              <a:r>
                <a:rPr lang="en-US" sz="1600" b="0" i="0" u="none" strike="noStrike" cap="none" dirty="0">
                  <a:solidFill>
                    <a:schemeClr val="lt1"/>
                  </a:solidFill>
                  <a:latin typeface="Arial"/>
                  <a:ea typeface="Arial"/>
                  <a:cs typeface="Arial"/>
                  <a:sym typeface="Arial"/>
                </a:rPr>
                <a:t>αζόμενοι πρέπει να </a:t>
              </a:r>
              <a:r>
                <a:rPr lang="el-GR" sz="1600" b="0" i="0" u="none" strike="noStrike" cap="none" dirty="0">
                  <a:solidFill>
                    <a:schemeClr val="lt1"/>
                  </a:solidFill>
                  <a:latin typeface="Arial"/>
                  <a:ea typeface="Arial"/>
                  <a:cs typeface="Arial"/>
                  <a:sym typeface="Arial"/>
                </a:rPr>
                <a:t>σημειώσουν</a:t>
              </a:r>
              <a:r>
                <a:rPr lang="en-US" sz="1600" b="0" i="0" u="none" strike="noStrike" cap="none" dirty="0">
                  <a:solidFill>
                    <a:schemeClr val="lt1"/>
                  </a:solidFill>
                  <a:latin typeface="Arial"/>
                  <a:ea typeface="Arial"/>
                  <a:cs typeface="Arial"/>
                  <a:sym typeface="Arial"/>
                </a:rPr>
                <a:t> συγκεκριμένες ανάγκες ή προβλήματα που αντιμετωπίζουν στην καθημερινή τους ζωή.  </a:t>
              </a:r>
              <a:endParaRPr sz="1600" b="0" i="0" u="none" strike="noStrike" cap="none" dirty="0">
                <a:solidFill>
                  <a:schemeClr val="lt1"/>
                </a:solidFill>
                <a:latin typeface="Arial"/>
                <a:ea typeface="Arial"/>
                <a:cs typeface="Arial"/>
                <a:sym typeface="Arial"/>
              </a:endParaRPr>
            </a:p>
          </p:txBody>
        </p:sp>
        <p:sp>
          <p:nvSpPr>
            <p:cNvPr id="157" name="Google Shape;157;p11"/>
            <p:cNvSpPr/>
            <p:nvPr/>
          </p:nvSpPr>
          <p:spPr>
            <a:xfrm>
              <a:off x="255468" y="-19369"/>
              <a:ext cx="5317006" cy="5317006"/>
            </a:xfrm>
            <a:custGeom>
              <a:avLst/>
              <a:gdLst/>
              <a:ahLst/>
              <a:cxnLst/>
              <a:rect l="l" t="t" r="r" b="b"/>
              <a:pathLst>
                <a:path w="120000" h="120000" extrusionOk="0">
                  <a:moveTo>
                    <a:pt x="7763" y="75466"/>
                  </a:moveTo>
                  <a:lnTo>
                    <a:pt x="7763" y="75466"/>
                  </a:lnTo>
                  <a:cubicBezTo>
                    <a:pt x="5090" y="66436"/>
                    <a:pt x="4803" y="56867"/>
                    <a:pt x="6930" y="47693"/>
                  </a:cubicBezTo>
                  <a:lnTo>
                    <a:pt x="1782" y="45797"/>
                  </a:lnTo>
                  <a:lnTo>
                    <a:pt x="12764" y="42603"/>
                  </a:lnTo>
                  <a:lnTo>
                    <a:pt x="19916" y="52476"/>
                  </a:lnTo>
                  <a:lnTo>
                    <a:pt x="14773" y="50582"/>
                  </a:lnTo>
                  <a:lnTo>
                    <a:pt x="14773" y="50582"/>
                  </a:lnTo>
                  <a:cubicBezTo>
                    <a:pt x="13217" y="58054"/>
                    <a:pt x="13537" y="65796"/>
                    <a:pt x="15704" y="73115"/>
                  </a:cubicBezTo>
                  <a:close/>
                </a:path>
              </a:pathLst>
            </a:cu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1"/>
            <p:cNvSpPr/>
            <p:nvPr/>
          </p:nvSpPr>
          <p:spPr>
            <a:xfrm>
              <a:off x="415821" y="-24068"/>
              <a:ext cx="1881804" cy="18818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1"/>
            <p:cNvSpPr txBox="1"/>
            <p:nvPr/>
          </p:nvSpPr>
          <p:spPr>
            <a:xfrm>
              <a:off x="304876" y="-57150"/>
              <a:ext cx="1881804" cy="1881804"/>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dirty="0">
                  <a:solidFill>
                    <a:schemeClr val="lt1"/>
                  </a:solidFill>
                  <a:latin typeface="Arial"/>
                  <a:ea typeface="Arial"/>
                  <a:cs typeface="Arial"/>
                  <a:sym typeface="Arial"/>
                </a:rPr>
                <a:t>Τα </a:t>
              </a:r>
              <a:r>
                <a:rPr lang="en-US" sz="1600" b="0" i="0" u="none" strike="noStrike" cap="none" dirty="0" err="1">
                  <a:solidFill>
                    <a:schemeClr val="lt1"/>
                  </a:solidFill>
                  <a:latin typeface="Arial"/>
                  <a:ea typeface="Arial"/>
                  <a:cs typeface="Arial"/>
                  <a:sym typeface="Arial"/>
                </a:rPr>
                <a:t>στοιχεί</a:t>
              </a:r>
              <a:r>
                <a:rPr lang="en-US" sz="1600" b="0" i="0" u="none" strike="noStrike" cap="none" dirty="0">
                  <a:solidFill>
                    <a:schemeClr val="lt1"/>
                  </a:solidFill>
                  <a:latin typeface="Arial"/>
                  <a:ea typeface="Arial"/>
                  <a:cs typeface="Arial"/>
                  <a:sym typeface="Arial"/>
                </a:rPr>
                <a:t>α που </a:t>
              </a:r>
              <a:r>
                <a:rPr lang="el-GR" sz="1600" b="0" i="0" u="none" strike="noStrike" cap="none" dirty="0" err="1">
                  <a:solidFill>
                    <a:schemeClr val="lt1"/>
                  </a:solidFill>
                  <a:latin typeface="Arial"/>
                  <a:ea typeface="Arial"/>
                  <a:cs typeface="Arial"/>
                  <a:sym typeface="Arial"/>
                </a:rPr>
                <a:t>κατα</a:t>
              </a:r>
              <a:r>
                <a:rPr lang="en-US" sz="1600" b="0" i="0" u="none" strike="noStrike" cap="none" dirty="0" err="1">
                  <a:solidFill>
                    <a:schemeClr val="lt1"/>
                  </a:solidFill>
                  <a:latin typeface="Arial"/>
                  <a:ea typeface="Arial"/>
                  <a:cs typeface="Arial"/>
                  <a:sym typeface="Arial"/>
                </a:rPr>
                <a:t>γράφουν</a:t>
              </a:r>
              <a:r>
                <a:rPr lang="en-US" sz="1600" b="0" i="0" u="none" strike="noStrike" cap="none" dirty="0">
                  <a:solidFill>
                    <a:schemeClr val="lt1"/>
                  </a:solidFill>
                  <a:latin typeface="Arial"/>
                  <a:ea typeface="Arial"/>
                  <a:cs typeface="Arial"/>
                  <a:sym typeface="Arial"/>
                </a:rPr>
                <a:t> π</a:t>
              </a:r>
              <a:r>
                <a:rPr lang="en-US" sz="1600" b="0" i="0" u="none" strike="noStrike" cap="none" dirty="0" err="1">
                  <a:solidFill>
                    <a:schemeClr val="lt1"/>
                  </a:solidFill>
                  <a:latin typeface="Arial"/>
                  <a:ea typeface="Arial"/>
                  <a:cs typeface="Arial"/>
                  <a:sym typeface="Arial"/>
                </a:rPr>
                <a:t>ρέ</a:t>
              </a:r>
              <a:r>
                <a:rPr lang="en-US" sz="1600" b="0" i="0" u="none" strike="noStrike" cap="none" dirty="0">
                  <a:solidFill>
                    <a:schemeClr val="lt1"/>
                  </a:solidFill>
                  <a:latin typeface="Arial"/>
                  <a:ea typeface="Arial"/>
                  <a:cs typeface="Arial"/>
                  <a:sym typeface="Arial"/>
                </a:rPr>
                <a:t>πει να είναι σε σύγκριση με τα προβλήματα που αντιμετωπίζουν κατά την εκτέλεση των καθηκόντων τους</a:t>
              </a:r>
              <a:r>
                <a:rPr lang="en-US" sz="1400" b="0" i="0" u="none" strike="noStrike" cap="none" dirty="0">
                  <a:solidFill>
                    <a:schemeClr val="lt1"/>
                  </a:solidFill>
                  <a:latin typeface="Arial"/>
                  <a:ea typeface="Arial"/>
                  <a:cs typeface="Arial"/>
                  <a:sym typeface="Arial"/>
                </a:rPr>
                <a:t>. </a:t>
              </a:r>
              <a:endParaRPr sz="1400" b="0" i="0" u="none" strike="noStrike" cap="none" dirty="0">
                <a:solidFill>
                  <a:schemeClr val="lt1"/>
                </a:solidFill>
                <a:latin typeface="Arial"/>
                <a:ea typeface="Arial"/>
                <a:cs typeface="Arial"/>
                <a:sym typeface="Arial"/>
              </a:endParaRPr>
            </a:p>
          </p:txBody>
        </p:sp>
        <p:sp>
          <p:nvSpPr>
            <p:cNvPr id="160" name="Google Shape;160;p11"/>
            <p:cNvSpPr/>
            <p:nvPr/>
          </p:nvSpPr>
          <p:spPr>
            <a:xfrm>
              <a:off x="296968" y="-142920"/>
              <a:ext cx="5317006" cy="5317006"/>
            </a:xfrm>
            <a:custGeom>
              <a:avLst/>
              <a:gdLst/>
              <a:ahLst/>
              <a:cxnLst/>
              <a:rect l="l" t="t" r="r" b="b"/>
              <a:pathLst>
                <a:path w="120000" h="120000" extrusionOk="0">
                  <a:moveTo>
                    <a:pt x="44149" y="7879"/>
                  </a:moveTo>
                  <a:lnTo>
                    <a:pt x="44149" y="7879"/>
                  </a:lnTo>
                  <a:cubicBezTo>
                    <a:pt x="52272" y="5408"/>
                    <a:pt x="60861" y="4871"/>
                    <a:pt x="69229" y="6309"/>
                  </a:cubicBezTo>
                  <a:lnTo>
                    <a:pt x="70825" y="1060"/>
                  </a:lnTo>
                  <a:lnTo>
                    <a:pt x="74646" y="11840"/>
                  </a:lnTo>
                  <a:lnTo>
                    <a:pt x="65202" y="19549"/>
                  </a:lnTo>
                  <a:lnTo>
                    <a:pt x="66797" y="14306"/>
                  </a:lnTo>
                  <a:lnTo>
                    <a:pt x="66797" y="14306"/>
                  </a:lnTo>
                  <a:cubicBezTo>
                    <a:pt x="60023" y="13298"/>
                    <a:pt x="53110" y="13809"/>
                    <a:pt x="46559" y="15802"/>
                  </a:cubicBezTo>
                  <a:close/>
                </a:path>
              </a:pathLst>
            </a:cu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1" name="Google Shape;161;p1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Δραστηριότητα 1.1 Κατανόηση των μαθησιακών αναγκών των ατόμων</a:t>
            </a:r>
            <a:endParaRPr/>
          </a:p>
        </p:txBody>
      </p:sp>
      <p:pic>
        <p:nvPicPr>
          <p:cNvPr id="162" name="Google Shape;162;p11" descr="One big red thumbtack in front of many smaller black thumbtacks"/>
          <p:cNvPicPr preferRelativeResize="0">
            <a:picLocks noGrp="1"/>
          </p:cNvPicPr>
          <p:nvPr>
            <p:ph type="body" idx="2"/>
          </p:nvPr>
        </p:nvPicPr>
        <p:blipFill rotWithShape="1">
          <a:blip r:embed="rId3">
            <a:alphaModFix/>
          </a:blip>
          <a:srcRect/>
          <a:stretch/>
        </p:blipFill>
        <p:spPr>
          <a:xfrm>
            <a:off x="4819426" y="1699707"/>
            <a:ext cx="5663255" cy="30186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168" name="Google Shape;168;p1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dirty="0"/>
          </a:p>
          <a:p>
            <a:pPr marL="0" lvl="0" indent="0" algn="l" rtl="0">
              <a:lnSpc>
                <a:spcPct val="90000"/>
              </a:lnSpc>
              <a:spcBef>
                <a:spcPts val="1000"/>
              </a:spcBef>
              <a:spcAft>
                <a:spcPts val="0"/>
              </a:spcAft>
              <a:buClr>
                <a:schemeClr val="lt2"/>
              </a:buClr>
              <a:buSzPts val="2000"/>
              <a:buNone/>
            </a:pPr>
            <a:endParaRPr sz="2000" b="0" i="0" dirty="0">
              <a:solidFill>
                <a:srgbClr val="93D4CC"/>
              </a:solidFill>
              <a:latin typeface="Arial"/>
              <a:ea typeface="Arial"/>
              <a:cs typeface="Arial"/>
              <a:sym typeface="Arial"/>
            </a:endParaRPr>
          </a:p>
          <a:p>
            <a:pPr marL="0" lvl="0" indent="0" algn="l" rtl="0">
              <a:lnSpc>
                <a:spcPct val="90000"/>
              </a:lnSpc>
              <a:spcBef>
                <a:spcPts val="1000"/>
              </a:spcBef>
              <a:spcAft>
                <a:spcPts val="0"/>
              </a:spcAft>
              <a:buClr>
                <a:srgbClr val="338076"/>
              </a:buClr>
              <a:buSzPts val="1600"/>
              <a:buNone/>
            </a:pPr>
            <a:r>
              <a:rPr lang="en-US" sz="1600" b="1" dirty="0" err="1">
                <a:solidFill>
                  <a:srgbClr val="338076"/>
                </a:solidFill>
                <a:latin typeface="Arial"/>
                <a:ea typeface="Arial"/>
                <a:cs typeface="Arial"/>
                <a:sym typeface="Arial"/>
              </a:rPr>
              <a:t>Βήμ</a:t>
            </a:r>
            <a:r>
              <a:rPr lang="en-US" sz="1600" b="1" dirty="0">
                <a:solidFill>
                  <a:srgbClr val="338076"/>
                </a:solidFill>
                <a:latin typeface="Arial"/>
                <a:ea typeface="Arial"/>
                <a:cs typeface="Arial"/>
                <a:sym typeface="Arial"/>
              </a:rPr>
              <a:t>α 3 </a:t>
            </a:r>
            <a:endParaRPr dirty="0"/>
          </a:p>
          <a:p>
            <a:pPr marL="285750" lvl="0" indent="-285750" algn="l" rtl="0">
              <a:lnSpc>
                <a:spcPct val="90000"/>
              </a:lnSpc>
              <a:spcBef>
                <a:spcPts val="1000"/>
              </a:spcBef>
              <a:spcAft>
                <a:spcPts val="0"/>
              </a:spcAft>
              <a:buClr>
                <a:schemeClr val="lt2"/>
              </a:buClr>
              <a:buSzPts val="1600"/>
              <a:buFont typeface="Wingdings" panose="05000000000000000000" pitchFamily="2" charset="2"/>
              <a:buChar char="§"/>
            </a:pPr>
            <a:r>
              <a:rPr lang="en-US" sz="1600" dirty="0"/>
              <a:t>Κα</a:t>
            </a:r>
            <a:r>
              <a:rPr lang="en-US" sz="1600" dirty="0" err="1"/>
              <a:t>θώς</a:t>
            </a:r>
            <a:r>
              <a:rPr lang="en-US" sz="1600" dirty="0"/>
              <a:t> απα</a:t>
            </a:r>
            <a:r>
              <a:rPr lang="en-US" sz="1600" dirty="0" err="1"/>
              <a:t>ριθμούν</a:t>
            </a:r>
            <a:r>
              <a:rPr lang="en-US" sz="1600" dirty="0"/>
              <a:t> </a:t>
            </a:r>
            <a:r>
              <a:rPr lang="en-US" sz="1600" dirty="0" err="1"/>
              <a:t>τις</a:t>
            </a:r>
            <a:r>
              <a:rPr lang="en-US" sz="1600" dirty="0"/>
              <a:t> </a:t>
            </a:r>
            <a:r>
              <a:rPr lang="en-US" sz="1600" dirty="0" err="1"/>
              <a:t>εκ</a:t>
            </a:r>
            <a:r>
              <a:rPr lang="en-US" sz="1600" dirty="0"/>
              <a:t>παιδευτικές ανάγκες, καταγράψτε τις ανάγκες που αναφέρονται στον πίνακα ή στο χαρτόνι. </a:t>
            </a:r>
            <a:endParaRPr dirty="0"/>
          </a:p>
          <a:p>
            <a:pPr marL="285750" lvl="0" indent="-285750" algn="l" rtl="0">
              <a:lnSpc>
                <a:spcPct val="90000"/>
              </a:lnSpc>
              <a:spcBef>
                <a:spcPts val="1000"/>
              </a:spcBef>
              <a:spcAft>
                <a:spcPts val="0"/>
              </a:spcAft>
              <a:buClr>
                <a:schemeClr val="lt2"/>
              </a:buClr>
              <a:buSzPts val="1600"/>
              <a:buFont typeface="Wingdings" panose="05000000000000000000" pitchFamily="2" charset="2"/>
              <a:buChar char="§"/>
            </a:pPr>
            <a:r>
              <a:rPr lang="en-US" sz="1600" dirty="0" err="1"/>
              <a:t>Μην</a:t>
            </a:r>
            <a:r>
              <a:rPr lang="en-US" sz="1600" dirty="0"/>
              <a:t> </a:t>
            </a:r>
            <a:r>
              <a:rPr lang="en-US" sz="1600" dirty="0" err="1"/>
              <a:t>γράφετε</a:t>
            </a:r>
            <a:r>
              <a:rPr lang="en-US" sz="1600" dirty="0"/>
              <a:t> </a:t>
            </a:r>
            <a:r>
              <a:rPr lang="en-US" sz="1600" dirty="0" err="1"/>
              <a:t>την</a:t>
            </a:r>
            <a:r>
              <a:rPr lang="en-US" sz="1600" dirty="0"/>
              <a:t> </a:t>
            </a:r>
            <a:r>
              <a:rPr lang="en-US" sz="1600" dirty="0" err="1"/>
              <a:t>ίδι</a:t>
            </a:r>
            <a:r>
              <a:rPr lang="en-US" sz="1600" dirty="0"/>
              <a:t>α αξία δύο φορές, αλλά διαβεβαιώστε τους συμμετέχοντες ότι όλα τα στοιχεία που αναφέρονται λαμβάνονται υπόψη από όλες τις ηλικιακές ομάδες. </a:t>
            </a:r>
            <a:endParaRPr dirty="0"/>
          </a:p>
          <a:p>
            <a:pPr marL="285750" lvl="0" indent="-285750" algn="l" rtl="0">
              <a:lnSpc>
                <a:spcPct val="90000"/>
              </a:lnSpc>
              <a:spcBef>
                <a:spcPts val="1000"/>
              </a:spcBef>
              <a:spcAft>
                <a:spcPts val="0"/>
              </a:spcAft>
              <a:buClr>
                <a:schemeClr val="lt2"/>
              </a:buClr>
              <a:buSzPts val="1600"/>
              <a:buFont typeface="Wingdings" panose="05000000000000000000" pitchFamily="2" charset="2"/>
              <a:buChar char="§"/>
            </a:pPr>
            <a:r>
              <a:rPr lang="en-US" sz="1600" dirty="0" err="1"/>
              <a:t>Θυμηθείτε</a:t>
            </a:r>
            <a:r>
              <a:rPr lang="en-US" sz="1600" dirty="0"/>
              <a:t> να </a:t>
            </a:r>
            <a:r>
              <a:rPr lang="en-US" sz="1600" dirty="0" err="1"/>
              <a:t>ζητήσετε</a:t>
            </a:r>
            <a:r>
              <a:rPr lang="en-US" sz="1600" dirty="0"/>
              <a:t> από </a:t>
            </a:r>
            <a:r>
              <a:rPr lang="en-US" sz="1600" dirty="0" err="1"/>
              <a:t>τους</a:t>
            </a:r>
            <a:r>
              <a:rPr lang="en-US" sz="1600" dirty="0"/>
              <a:t> </a:t>
            </a:r>
            <a:r>
              <a:rPr lang="en-US" sz="1600" dirty="0" err="1"/>
              <a:t>συμμετέχοντες</a:t>
            </a:r>
            <a:r>
              <a:rPr lang="en-US" sz="1600" dirty="0"/>
              <a:t> να π</a:t>
            </a:r>
            <a:r>
              <a:rPr lang="en-US" sz="1600" dirty="0" err="1"/>
              <a:t>ρο</a:t>
            </a:r>
            <a:r>
              <a:rPr lang="en-US" sz="1600" dirty="0"/>
              <a:t>βληματιστούν σχετικά με τον τρόπο με τον οποίο προκύπτουν οι ανάγκες τους για κατάρτιση λόγω της ηλικίας, της εμπειρίας ή των ψηφιακών ικανοτήτων τους. </a:t>
            </a:r>
            <a:r>
              <a:rPr lang="en-US" sz="1600" dirty="0">
                <a:solidFill>
                  <a:srgbClr val="636A6F"/>
                </a:solidFill>
              </a:rPr>
              <a:t> </a:t>
            </a:r>
            <a:endParaRPr sz="1600" dirty="0"/>
          </a:p>
        </p:txBody>
      </p:sp>
      <p:sp>
        <p:nvSpPr>
          <p:cNvPr id="169" name="Google Shape;169;p1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Δραστηριότητα 1.1 Κατανόηση των μαθησιακών αναγκών των ατόμων</a:t>
            </a:r>
            <a:endParaRPr/>
          </a:p>
        </p:txBody>
      </p:sp>
      <p:pic>
        <p:nvPicPr>
          <p:cNvPr id="170" name="Google Shape;170;p12" descr="Long ladder glowing among shorter dull ladders"/>
          <p:cNvPicPr preferRelativeResize="0">
            <a:picLocks noGrp="1"/>
          </p:cNvPicPr>
          <p:nvPr>
            <p:ph type="body" idx="2"/>
          </p:nvPr>
        </p:nvPicPr>
        <p:blipFill rotWithShape="1">
          <a:blip r:embed="rId3">
            <a:alphaModFix/>
          </a:blip>
          <a:srcRect/>
          <a:stretch/>
        </p:blipFill>
        <p:spPr>
          <a:xfrm>
            <a:off x="7595860" y="2624221"/>
            <a:ext cx="2734454" cy="20328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176" name="Google Shape;176;p13"/>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1800"/>
              <a:buNone/>
            </a:pPr>
            <a:endParaRPr b="0" i="0">
              <a:solidFill>
                <a:srgbClr val="93D4CC"/>
              </a:solidFill>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a:p>
        </p:txBody>
      </p:sp>
      <p:sp>
        <p:nvSpPr>
          <p:cNvPr id="177" name="Google Shape;177;p13"/>
          <p:cNvSpPr txBox="1">
            <a:spLocks noGrp="1"/>
          </p:cNvSpPr>
          <p:nvPr>
            <p:ph type="body" idx="2"/>
          </p:nvPr>
        </p:nvSpPr>
        <p:spPr>
          <a:xfrm>
            <a:off x="682358" y="1822118"/>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8076"/>
              </a:buClr>
              <a:buSzPts val="1800"/>
              <a:buNone/>
            </a:pPr>
            <a:r>
              <a:rPr lang="en-US" sz="1800" b="1" i="0">
                <a:solidFill>
                  <a:srgbClr val="338076"/>
                </a:solidFill>
                <a:latin typeface="Arial"/>
                <a:ea typeface="Arial"/>
                <a:cs typeface="Arial"/>
                <a:sym typeface="Arial"/>
              </a:rPr>
              <a:t>Βήμα 4</a:t>
            </a:r>
            <a:r>
              <a:rPr lang="en-US" sz="1800" b="0" i="0">
                <a:solidFill>
                  <a:srgbClr val="338076"/>
                </a:solidFill>
                <a:latin typeface="Arial"/>
                <a:ea typeface="Arial"/>
                <a:cs typeface="Arial"/>
                <a:sym typeface="Arial"/>
              </a:rPr>
              <a:t> </a:t>
            </a:r>
            <a:endParaRPr b="0" i="0">
              <a:solidFill>
                <a:srgbClr val="338076"/>
              </a:solidFill>
              <a:latin typeface="Arial"/>
              <a:ea typeface="Arial"/>
              <a:cs typeface="Arial"/>
              <a:sym typeface="Arial"/>
            </a:endParaRPr>
          </a:p>
          <a:p>
            <a:pPr marL="285750" lvl="0" indent="-171450" algn="l" rtl="0">
              <a:lnSpc>
                <a:spcPct val="90000"/>
              </a:lnSpc>
              <a:spcBef>
                <a:spcPts val="1000"/>
              </a:spcBef>
              <a:spcAft>
                <a:spcPts val="0"/>
              </a:spcAft>
              <a:buClr>
                <a:schemeClr val="lt2"/>
              </a:buClr>
              <a:buSzPts val="1800"/>
              <a:buFont typeface="Noto Sans Symbols"/>
              <a:buNone/>
            </a:pPr>
            <a:endParaRPr sz="1800" b="0" i="0">
              <a:latin typeface="Arial"/>
              <a:ea typeface="Arial"/>
              <a:cs typeface="Arial"/>
              <a:sym typeface="Arial"/>
            </a:endParaRPr>
          </a:p>
          <a:p>
            <a:pPr marL="285750" lvl="0" indent="-171450" algn="l" rtl="0">
              <a:lnSpc>
                <a:spcPct val="90000"/>
              </a:lnSpc>
              <a:spcBef>
                <a:spcPts val="1000"/>
              </a:spcBef>
              <a:spcAft>
                <a:spcPts val="0"/>
              </a:spcAft>
              <a:buClr>
                <a:schemeClr val="lt2"/>
              </a:buClr>
              <a:buSzPts val="1800"/>
              <a:buFont typeface="Noto Sans Symbols"/>
              <a:buNone/>
            </a:pPr>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a:latin typeface="Arial"/>
                <a:ea typeface="Arial"/>
                <a:cs typeface="Arial"/>
                <a:sym typeface="Arial"/>
              </a:rPr>
              <a:t>Μετά την αναφορά όλων των εκπαιδευτικών αναγκών, θα μπορούσε να διεξαχθεί ψηφοφορία. Μέσω της διαδικασίας ψηφοφορίας, μπορείτε να χρησιμοποιήσετε χαρτάκια που κολλάνε για να ψηφίσετε και να δώσετε προτεραιότητα στις προαναφερθείσες ανάγκες.</a:t>
            </a:r>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a:latin typeface="Arial"/>
                <a:ea typeface="Arial"/>
                <a:cs typeface="Arial"/>
                <a:sym typeface="Arial"/>
              </a:rPr>
              <a:t>Δώστε στους συμμετέχοντες δέκα έως δεκαπέντε λεπτά, ώστε να μπορούν να απαντήσουν όσο το δυνατόν πιο διαισθητικά σε αυτό το στάδιο. Βεβαιωθείτε ότι όλοι οι συμμετέχοντες έχουν κατανοήσει τη διαδικασία. </a:t>
            </a:r>
            <a:endParaRPr b="0" i="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a:p>
        </p:txBody>
      </p:sp>
      <p:sp>
        <p:nvSpPr>
          <p:cNvPr id="178" name="Google Shape;178;p13"/>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Δραστηριότητα 1.1 Κατανόηση των μαθησιακών αναγκών των ατόμων</a:t>
            </a:r>
            <a:endParaRPr/>
          </a:p>
        </p:txBody>
      </p:sp>
      <p:pic>
        <p:nvPicPr>
          <p:cNvPr id="179" name="Google Shape;179;p13"/>
          <p:cNvPicPr preferRelativeResize="0"/>
          <p:nvPr/>
        </p:nvPicPr>
        <p:blipFill rotWithShape="1">
          <a:blip r:embed="rId3">
            <a:alphaModFix/>
          </a:blip>
          <a:srcRect/>
          <a:stretch/>
        </p:blipFill>
        <p:spPr>
          <a:xfrm>
            <a:off x="8216187" y="2992613"/>
            <a:ext cx="1905000" cy="25041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185" name="Google Shape;185;p14"/>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8076"/>
              </a:buClr>
              <a:buSzPts val="1800"/>
              <a:buNone/>
            </a:pPr>
            <a:r>
              <a:rPr lang="en-US" sz="1800" b="1" i="0" dirty="0" err="1">
                <a:solidFill>
                  <a:srgbClr val="338076"/>
                </a:solidFill>
                <a:latin typeface="Arial"/>
                <a:ea typeface="Arial"/>
                <a:cs typeface="Arial"/>
                <a:sym typeface="Arial"/>
              </a:rPr>
              <a:t>Βήμ</a:t>
            </a:r>
            <a:r>
              <a:rPr lang="en-US" sz="1800" b="1" i="0" dirty="0">
                <a:solidFill>
                  <a:srgbClr val="338076"/>
                </a:solidFill>
                <a:latin typeface="Arial"/>
                <a:ea typeface="Arial"/>
                <a:cs typeface="Arial"/>
                <a:sym typeface="Arial"/>
              </a:rPr>
              <a:t>α 5</a:t>
            </a:r>
            <a:r>
              <a:rPr lang="en-US" sz="1800" b="0" i="0" dirty="0">
                <a:solidFill>
                  <a:srgbClr val="338076"/>
                </a:solidFill>
                <a:latin typeface="Arial"/>
                <a:ea typeface="Arial"/>
                <a:cs typeface="Arial"/>
                <a:sym typeface="Arial"/>
              </a:rPr>
              <a:t> </a:t>
            </a:r>
            <a:endParaRPr b="0" i="0" dirty="0">
              <a:solidFill>
                <a:srgbClr val="338076"/>
              </a:solidFill>
              <a:latin typeface="Arial"/>
              <a:ea typeface="Arial"/>
              <a:cs typeface="Arial"/>
              <a:sym typeface="Arial"/>
            </a:endParaRPr>
          </a:p>
          <a:p>
            <a:pPr marL="285750" lvl="0" indent="-171450" algn="l" rtl="0">
              <a:lnSpc>
                <a:spcPct val="90000"/>
              </a:lnSpc>
              <a:spcBef>
                <a:spcPts val="1000"/>
              </a:spcBef>
              <a:spcAft>
                <a:spcPts val="0"/>
              </a:spcAft>
              <a:buClr>
                <a:schemeClr val="lt2"/>
              </a:buClr>
              <a:buSzPts val="1800"/>
              <a:buFont typeface="Noto Sans Symbols"/>
              <a:buNone/>
            </a:pPr>
            <a:endParaRPr sz="1800" b="0" i="0" dirty="0">
              <a:latin typeface="Arial"/>
              <a:ea typeface="Arial"/>
              <a:cs typeface="Arial"/>
              <a:sym typeface="Arial"/>
            </a:endParaRPr>
          </a:p>
          <a:p>
            <a:pPr marL="285750" lvl="0" indent="-171450" algn="l" rtl="0">
              <a:lnSpc>
                <a:spcPct val="90000"/>
              </a:lnSpc>
              <a:spcBef>
                <a:spcPts val="1000"/>
              </a:spcBef>
              <a:spcAft>
                <a:spcPts val="0"/>
              </a:spcAft>
              <a:buClr>
                <a:schemeClr val="lt2"/>
              </a:buClr>
              <a:buSzPts val="1800"/>
              <a:buFont typeface="Noto Sans Symbols"/>
              <a:buNone/>
            </a:pPr>
            <a:endParaRPr dirty="0"/>
          </a:p>
          <a:p>
            <a:pPr marL="285750" lvl="0" indent="-285750" algn="l" rtl="0">
              <a:lnSpc>
                <a:spcPct val="90000"/>
              </a:lnSpc>
              <a:spcBef>
                <a:spcPts val="1000"/>
              </a:spcBef>
              <a:spcAft>
                <a:spcPts val="0"/>
              </a:spcAft>
              <a:buClr>
                <a:schemeClr val="lt2"/>
              </a:buClr>
              <a:buSzPts val="1800"/>
              <a:buFont typeface="Noto Sans Symbols"/>
              <a:buChar char="✔"/>
            </a:pPr>
            <a:r>
              <a:rPr lang="en-US" sz="1800" b="0" i="0" dirty="0">
                <a:latin typeface="Arial"/>
                <a:ea typeface="Arial"/>
                <a:cs typeface="Arial"/>
                <a:sym typeface="Arial"/>
              </a:rPr>
              <a:t>Κατα</a:t>
            </a:r>
            <a:r>
              <a:rPr lang="en-US" sz="1800" b="0" i="0" dirty="0" err="1">
                <a:latin typeface="Arial"/>
                <a:ea typeface="Arial"/>
                <a:cs typeface="Arial"/>
                <a:sym typeface="Arial"/>
              </a:rPr>
              <a:t>γράψτε</a:t>
            </a:r>
            <a:r>
              <a:rPr lang="en-US" sz="1800" b="0" i="0" dirty="0">
                <a:latin typeface="Arial"/>
                <a:ea typeface="Arial"/>
                <a:cs typeface="Arial"/>
                <a:sym typeface="Arial"/>
              </a:rPr>
              <a:t> </a:t>
            </a:r>
            <a:r>
              <a:rPr lang="en-US" sz="1800" b="0" i="0" dirty="0" err="1">
                <a:latin typeface="Arial"/>
                <a:ea typeface="Arial"/>
                <a:cs typeface="Arial"/>
                <a:sym typeface="Arial"/>
              </a:rPr>
              <a:t>τις</a:t>
            </a:r>
            <a:r>
              <a:rPr lang="en-US" sz="1800" b="0" i="0" dirty="0">
                <a:latin typeface="Arial"/>
                <a:ea typeface="Arial"/>
                <a:cs typeface="Arial"/>
                <a:sym typeface="Arial"/>
              </a:rPr>
              <a:t> α</a:t>
            </a:r>
            <a:r>
              <a:rPr lang="en-US" sz="1800" b="0" i="0" dirty="0" err="1">
                <a:latin typeface="Arial"/>
                <a:ea typeface="Arial"/>
                <a:cs typeface="Arial"/>
                <a:sym typeface="Arial"/>
              </a:rPr>
              <a:t>νάγκες</a:t>
            </a:r>
            <a:r>
              <a:rPr lang="en-US" sz="1800" b="0" i="0" dirty="0">
                <a:latin typeface="Arial"/>
                <a:ea typeface="Arial"/>
                <a:cs typeface="Arial"/>
                <a:sym typeface="Arial"/>
              </a:rPr>
              <a:t> κα</a:t>
            </a:r>
            <a:r>
              <a:rPr lang="en-US" sz="1800" b="0" i="0" dirty="0" err="1">
                <a:latin typeface="Arial"/>
                <a:ea typeface="Arial"/>
                <a:cs typeface="Arial"/>
                <a:sym typeface="Arial"/>
              </a:rPr>
              <a:t>τάρτισης</a:t>
            </a:r>
            <a:r>
              <a:rPr lang="en-US" sz="1800" b="0" i="0" dirty="0">
                <a:latin typeface="Arial"/>
                <a:ea typeface="Arial"/>
                <a:cs typeface="Arial"/>
                <a:sym typeface="Arial"/>
              </a:rPr>
              <a:t> κα</a:t>
            </a:r>
            <a:r>
              <a:rPr lang="en-US" sz="1800" b="0" i="0" dirty="0" err="1">
                <a:latin typeface="Arial"/>
                <a:ea typeface="Arial"/>
                <a:cs typeface="Arial"/>
                <a:sym typeface="Arial"/>
              </a:rPr>
              <a:t>τά</a:t>
            </a:r>
            <a:r>
              <a:rPr lang="en-US" sz="1800" b="0" i="0" dirty="0">
                <a:latin typeface="Arial"/>
                <a:ea typeface="Arial"/>
                <a:cs typeface="Arial"/>
                <a:sym typeface="Arial"/>
              </a:rPr>
              <a:t> </a:t>
            </a:r>
            <a:r>
              <a:rPr lang="en-US" sz="1800" b="0" i="0" dirty="0" err="1">
                <a:latin typeface="Arial"/>
                <a:ea typeface="Arial"/>
                <a:cs typeface="Arial"/>
                <a:sym typeface="Arial"/>
              </a:rPr>
              <a:t>σειρά</a:t>
            </a:r>
            <a:r>
              <a:rPr lang="en-US" sz="1800" b="0" i="0" dirty="0">
                <a:latin typeface="Arial"/>
                <a:ea typeface="Arial"/>
                <a:cs typeface="Arial"/>
                <a:sym typeface="Arial"/>
              </a:rPr>
              <a:t> σπ</a:t>
            </a:r>
            <a:r>
              <a:rPr lang="en-US" sz="1800" b="0" i="0" dirty="0" err="1">
                <a:latin typeface="Arial"/>
                <a:ea typeface="Arial"/>
                <a:cs typeface="Arial"/>
                <a:sym typeface="Arial"/>
              </a:rPr>
              <a:t>ουδ</a:t>
            </a:r>
            <a:r>
              <a:rPr lang="en-US" sz="1800" b="0" i="0" dirty="0">
                <a:latin typeface="Arial"/>
                <a:ea typeface="Arial"/>
                <a:cs typeface="Arial"/>
                <a:sym typeface="Arial"/>
              </a:rPr>
              <a:t>αιότητας, με τον αριθμό των βαθμών που έχουν οριστεί ως ψήφοι να καθορίζουν την προτεραιότητα, όπως καθορίζεται από τη διαδικασία ψηφοφορίας με τα χαρτάκια που κολ</a:t>
            </a:r>
            <a:r>
              <a:rPr lang="en-US" dirty="0"/>
              <a:t>λάνε</a:t>
            </a:r>
            <a:r>
              <a:rPr lang="en-US" sz="1800" b="0" i="0" dirty="0">
                <a:latin typeface="Arial"/>
                <a:ea typeface="Arial"/>
                <a:cs typeface="Arial"/>
                <a:sym typeface="Arial"/>
              </a:rPr>
              <a:t>.</a:t>
            </a:r>
            <a:endParaRPr lang="el-GR" sz="1800" b="0" i="0" dirty="0">
              <a:latin typeface="Arial"/>
              <a:ea typeface="Arial"/>
              <a:cs typeface="Arial"/>
              <a:sym typeface="Arial"/>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dirty="0" err="1">
                <a:latin typeface="Arial"/>
                <a:ea typeface="Arial"/>
                <a:cs typeface="Arial"/>
                <a:sym typeface="Arial"/>
              </a:rPr>
              <a:t>Βε</a:t>
            </a:r>
            <a:r>
              <a:rPr lang="en-US" sz="1800" b="0" i="0" dirty="0">
                <a:latin typeface="Arial"/>
                <a:ea typeface="Arial"/>
                <a:cs typeface="Arial"/>
                <a:sym typeface="Arial"/>
              </a:rPr>
              <a:t>βαιωθείτε ότι κρατάτε σημειώσεις σε ένα χαρτί (ή καλύτερα αναθέστε σε έναν συνάδελφο να κρατάει σημειώσεις καθ 'όλη τη διάρκεια της διαδικασίας) ή </a:t>
            </a:r>
            <a:r>
              <a:rPr lang="en-US" dirty="0"/>
              <a:t>σ</a:t>
            </a:r>
            <a:r>
              <a:rPr lang="en-US" sz="1800" b="0" i="0" dirty="0">
                <a:latin typeface="Arial"/>
                <a:ea typeface="Arial"/>
                <a:cs typeface="Arial"/>
                <a:sym typeface="Arial"/>
              </a:rPr>
              <a:t>τις σελίδες του πίνακα για να διατηρήσετε ένα αρχείο της συνεδρίας αξιολόγησης των εκπαιδευτικών αναγκών. </a:t>
            </a:r>
            <a:r>
              <a:rPr lang="en-US" sz="1800" b="0" i="0" dirty="0" err="1">
                <a:latin typeface="Arial"/>
                <a:ea typeface="Arial"/>
                <a:cs typeface="Arial"/>
                <a:sym typeface="Arial"/>
              </a:rPr>
              <a:t>Εάν</a:t>
            </a:r>
            <a:r>
              <a:rPr lang="en-US" sz="1800" b="0" i="0" dirty="0">
                <a:latin typeface="Arial"/>
                <a:ea typeface="Arial"/>
                <a:cs typeface="Arial"/>
                <a:sym typeface="Arial"/>
              </a:rPr>
              <a:t> α</a:t>
            </a:r>
            <a:r>
              <a:rPr lang="en-US" sz="1800" b="0" i="0" dirty="0" err="1">
                <a:latin typeface="Arial"/>
                <a:ea typeface="Arial"/>
                <a:cs typeface="Arial"/>
                <a:sym typeface="Arial"/>
              </a:rPr>
              <a:t>υτή</a:t>
            </a:r>
            <a:r>
              <a:rPr lang="en-US" sz="1800" b="0" i="0" dirty="0">
                <a:latin typeface="Arial"/>
                <a:ea typeface="Arial"/>
                <a:cs typeface="Arial"/>
                <a:sym typeface="Arial"/>
              </a:rPr>
              <a:t> </a:t>
            </a:r>
            <a:r>
              <a:rPr lang="en-US" sz="1800" b="0" i="0" dirty="0" err="1">
                <a:latin typeface="Arial"/>
                <a:ea typeface="Arial"/>
                <a:cs typeface="Arial"/>
                <a:sym typeface="Arial"/>
              </a:rPr>
              <a:t>γίνετ</a:t>
            </a:r>
            <a:r>
              <a:rPr lang="en-US" sz="1800" b="0" i="0" dirty="0">
                <a:latin typeface="Arial"/>
                <a:ea typeface="Arial"/>
                <a:cs typeface="Arial"/>
                <a:sym typeface="Arial"/>
              </a:rPr>
              <a:t>αι στο διαδίκτυο, χρησιμοποιήστε τη σύγχρονη τεχνολογία όπως το Miro board.  </a:t>
            </a:r>
            <a:endParaRPr b="0" i="0" dirty="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dirty="0"/>
          </a:p>
        </p:txBody>
      </p:sp>
      <p:sp>
        <p:nvSpPr>
          <p:cNvPr id="186" name="Google Shape;186;p14"/>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Δραστηριότητα 1.1 Κατανόηση των μαθησιακών αναγκών των ατόμων</a:t>
            </a:r>
            <a:endParaRPr/>
          </a:p>
        </p:txBody>
      </p:sp>
      <p:pic>
        <p:nvPicPr>
          <p:cNvPr id="187" name="Google Shape;187;p14"/>
          <p:cNvPicPr preferRelativeResize="0"/>
          <p:nvPr/>
        </p:nvPicPr>
        <p:blipFill rotWithShape="1">
          <a:blip r:embed="rId3">
            <a:alphaModFix/>
          </a:blip>
          <a:srcRect/>
          <a:stretch/>
        </p:blipFill>
        <p:spPr>
          <a:xfrm>
            <a:off x="7912231" y="2806787"/>
            <a:ext cx="2895677" cy="19265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Δραστηριότητα </a:t>
            </a:r>
            <a:endParaRPr/>
          </a:p>
        </p:txBody>
      </p:sp>
      <p:sp>
        <p:nvSpPr>
          <p:cNvPr id="193" name="Google Shape;193;p15"/>
          <p:cNvSpPr txBox="1">
            <a:spLocks noGrp="1"/>
          </p:cNvSpPr>
          <p:nvPr>
            <p:ph type="body" idx="1"/>
          </p:nvPr>
        </p:nvSpPr>
        <p:spPr>
          <a:xfrm>
            <a:off x="97970" y="1404299"/>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8076"/>
              </a:buClr>
              <a:buSzPts val="1800"/>
              <a:buNone/>
            </a:pPr>
            <a:r>
              <a:rPr lang="en-US" sz="1800" b="1" i="0" dirty="0" err="1">
                <a:solidFill>
                  <a:srgbClr val="338076"/>
                </a:solidFill>
                <a:latin typeface="Arial"/>
                <a:ea typeface="Arial"/>
                <a:cs typeface="Arial"/>
                <a:sym typeface="Arial"/>
              </a:rPr>
              <a:t>Βήμ</a:t>
            </a:r>
            <a:r>
              <a:rPr lang="en-US" sz="1800" b="1" i="0" dirty="0">
                <a:solidFill>
                  <a:srgbClr val="338076"/>
                </a:solidFill>
                <a:latin typeface="Arial"/>
                <a:ea typeface="Arial"/>
                <a:cs typeface="Arial"/>
                <a:sym typeface="Arial"/>
              </a:rPr>
              <a:t>α 6</a:t>
            </a:r>
            <a:r>
              <a:rPr lang="en-US" sz="1800" b="0" i="0" dirty="0">
                <a:solidFill>
                  <a:srgbClr val="338076"/>
                </a:solidFill>
                <a:latin typeface="Arial"/>
                <a:ea typeface="Arial"/>
                <a:cs typeface="Arial"/>
                <a:sym typeface="Arial"/>
              </a:rPr>
              <a:t> </a:t>
            </a:r>
            <a:endParaRPr sz="1800" b="0" i="0" dirty="0">
              <a:latin typeface="Arial"/>
              <a:ea typeface="Arial"/>
              <a:cs typeface="Arial"/>
              <a:sym typeface="Arial"/>
            </a:endParaRPr>
          </a:p>
          <a:p>
            <a:pPr marL="285750" lvl="0" indent="-171450" algn="l" rtl="0">
              <a:lnSpc>
                <a:spcPct val="90000"/>
              </a:lnSpc>
              <a:spcBef>
                <a:spcPts val="1000"/>
              </a:spcBef>
              <a:spcAft>
                <a:spcPts val="0"/>
              </a:spcAft>
              <a:buClr>
                <a:schemeClr val="lt2"/>
              </a:buClr>
              <a:buSzPts val="1800"/>
              <a:buFont typeface="Noto Sans Symbols"/>
              <a:buNone/>
            </a:pPr>
            <a:endParaRPr sz="1800" b="0" i="0" dirty="0">
              <a:latin typeface="Arial"/>
              <a:ea typeface="Arial"/>
              <a:cs typeface="Arial"/>
              <a:sym typeface="Arial"/>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dirty="0" err="1">
                <a:latin typeface="Arial"/>
                <a:ea typeface="Arial"/>
                <a:cs typeface="Arial"/>
                <a:sym typeface="Arial"/>
              </a:rPr>
              <a:t>Αφιερώστε</a:t>
            </a:r>
            <a:r>
              <a:rPr lang="en-US" sz="1800" b="0" i="0" dirty="0">
                <a:latin typeface="Arial"/>
                <a:ea typeface="Arial"/>
                <a:cs typeface="Arial"/>
                <a:sym typeface="Arial"/>
              </a:rPr>
              <a:t> </a:t>
            </a:r>
            <a:r>
              <a:rPr lang="en-US" sz="1800" b="0" i="0" dirty="0" err="1">
                <a:latin typeface="Arial"/>
                <a:ea typeface="Arial"/>
                <a:cs typeface="Arial"/>
                <a:sym typeface="Arial"/>
              </a:rPr>
              <a:t>χρόνο</a:t>
            </a:r>
            <a:r>
              <a:rPr lang="en-US" sz="1800" b="0" i="0" dirty="0">
                <a:latin typeface="Arial"/>
                <a:ea typeface="Arial"/>
                <a:cs typeface="Arial"/>
                <a:sym typeface="Arial"/>
              </a:rPr>
              <a:t> ή π</a:t>
            </a:r>
            <a:r>
              <a:rPr lang="en-US" sz="1800" b="0" i="0" dirty="0" err="1">
                <a:latin typeface="Arial"/>
                <a:ea typeface="Arial"/>
                <a:cs typeface="Arial"/>
                <a:sym typeface="Arial"/>
              </a:rPr>
              <a:t>ρογρ</a:t>
            </a:r>
            <a:r>
              <a:rPr lang="en-US" sz="1800" b="0" i="0" dirty="0">
                <a:latin typeface="Arial"/>
                <a:ea typeface="Arial"/>
                <a:cs typeface="Arial"/>
                <a:sym typeface="Arial"/>
              </a:rPr>
              <a:t>αμματίστε μια άλλη συνεδρία για ανταλλάξετε απόψεις σχετικά με τα απαιτούμενα αποτελέσματα ή στόχους των τριών έως πέντε πρώτων εκπαιδευτικών συνεδριών που προσδιορίζονται στη διαδικασία αξιολόγησης των αναγκών.</a:t>
            </a:r>
            <a:endParaRPr dirty="0"/>
          </a:p>
          <a:p>
            <a:pPr marL="285750" lvl="0" indent="-285750" algn="l" rtl="0">
              <a:lnSpc>
                <a:spcPct val="90000"/>
              </a:lnSpc>
              <a:spcBef>
                <a:spcPts val="1000"/>
              </a:spcBef>
              <a:spcAft>
                <a:spcPts val="0"/>
              </a:spcAft>
              <a:buClr>
                <a:schemeClr val="lt2"/>
              </a:buClr>
              <a:buSzPts val="1800"/>
              <a:buFont typeface="Noto Sans Symbols"/>
              <a:buChar char="✔"/>
            </a:pPr>
            <a:r>
              <a:rPr lang="en-US" sz="1800" b="0" i="0" dirty="0" err="1">
                <a:latin typeface="Arial"/>
                <a:ea typeface="Arial"/>
                <a:cs typeface="Arial"/>
                <a:sym typeface="Arial"/>
              </a:rPr>
              <a:t>Αυτό</a:t>
            </a:r>
            <a:r>
              <a:rPr lang="en-US" sz="1800" b="0" i="0" dirty="0">
                <a:latin typeface="Arial"/>
                <a:ea typeface="Arial"/>
                <a:cs typeface="Arial"/>
                <a:sym typeface="Arial"/>
              </a:rPr>
              <a:t> θα σας β</a:t>
            </a:r>
            <a:r>
              <a:rPr lang="en-US" sz="1800" b="0" i="0" dirty="0" err="1">
                <a:latin typeface="Arial"/>
                <a:ea typeface="Arial"/>
                <a:cs typeface="Arial"/>
                <a:sym typeface="Arial"/>
              </a:rPr>
              <a:t>οηθήσει</a:t>
            </a:r>
            <a:r>
              <a:rPr lang="en-US" sz="1800" b="0" i="0" dirty="0">
                <a:latin typeface="Arial"/>
                <a:ea typeface="Arial"/>
                <a:cs typeface="Arial"/>
                <a:sym typeface="Arial"/>
              </a:rPr>
              <a:t> κα</a:t>
            </a:r>
            <a:r>
              <a:rPr lang="en-US" sz="1800" b="0" i="0" dirty="0" err="1">
                <a:latin typeface="Arial"/>
                <a:ea typeface="Arial"/>
                <a:cs typeface="Arial"/>
                <a:sym typeface="Arial"/>
              </a:rPr>
              <a:t>θώς</a:t>
            </a:r>
            <a:r>
              <a:rPr lang="en-US" sz="1800" b="0" i="0" dirty="0">
                <a:latin typeface="Arial"/>
                <a:ea typeface="Arial"/>
                <a:cs typeface="Arial"/>
                <a:sym typeface="Arial"/>
              </a:rPr>
              <a:t> ανα</a:t>
            </a:r>
            <a:r>
              <a:rPr lang="en-US" sz="1800" b="0" i="0" dirty="0" err="1">
                <a:latin typeface="Arial"/>
                <a:ea typeface="Arial"/>
                <a:cs typeface="Arial"/>
                <a:sym typeface="Arial"/>
              </a:rPr>
              <a:t>ζητάτε</a:t>
            </a:r>
            <a:r>
              <a:rPr lang="en-US" sz="1800" b="0" i="0" dirty="0">
                <a:latin typeface="Arial"/>
                <a:ea typeface="Arial"/>
                <a:cs typeface="Arial"/>
                <a:sym typeface="Arial"/>
              </a:rPr>
              <a:t> και π</a:t>
            </a:r>
            <a:r>
              <a:rPr lang="en-US" sz="1800" b="0" i="0" dirty="0" err="1">
                <a:latin typeface="Arial"/>
                <a:ea typeface="Arial"/>
                <a:cs typeface="Arial"/>
                <a:sym typeface="Arial"/>
              </a:rPr>
              <a:t>ρογρ</a:t>
            </a:r>
            <a:r>
              <a:rPr lang="en-US" sz="1800" b="0" i="0" dirty="0">
                <a:latin typeface="Arial"/>
                <a:ea typeface="Arial"/>
                <a:cs typeface="Arial"/>
                <a:sym typeface="Arial"/>
              </a:rPr>
              <a:t>αμματίζετε την κατάρτιση για να ικανοποιείτε τις ανάγκες των εργαζομένων. Μπ</a:t>
            </a:r>
            <a:r>
              <a:rPr lang="en-US" sz="1800" b="0" i="0" dirty="0" err="1">
                <a:latin typeface="Arial"/>
                <a:ea typeface="Arial"/>
                <a:cs typeface="Arial"/>
                <a:sym typeface="Arial"/>
              </a:rPr>
              <a:t>ορείτε</a:t>
            </a:r>
            <a:r>
              <a:rPr lang="en-US" sz="1800" b="0" i="0" dirty="0">
                <a:latin typeface="Arial"/>
                <a:ea typeface="Arial"/>
                <a:cs typeface="Arial"/>
                <a:sym typeface="Arial"/>
              </a:rPr>
              <a:t> να π</a:t>
            </a:r>
            <a:r>
              <a:rPr lang="en-US" sz="1800" b="0" i="0" dirty="0" err="1">
                <a:latin typeface="Arial"/>
                <a:ea typeface="Arial"/>
                <a:cs typeface="Arial"/>
                <a:sym typeface="Arial"/>
              </a:rPr>
              <a:t>ρογρ</a:t>
            </a:r>
            <a:r>
              <a:rPr lang="en-US" sz="1800" b="0" i="0" dirty="0">
                <a:latin typeface="Arial"/>
                <a:ea typeface="Arial"/>
                <a:cs typeface="Arial"/>
                <a:sym typeface="Arial"/>
              </a:rPr>
              <a:t>αμματίσετε μεγαλύτερη ανταλλαγή ιδεών αργότερα, συμπεριλαμβανομένων διαφορετικών γενεών υπαλλήλων για να ενθαρρύνετε επίσης τον διάλογο μεταξύ των γενεών και την ανταλλαγή στο χώρο εργασίας, αλλά γενικά θα διαπιστώσετε ότι πρέπει να επαναλάβετε τη διαδικασία αξιολόγησης των αναγκών μετά τις πρώτες εκπαιδευτικές συνεδρίες.  </a:t>
            </a:r>
            <a:endParaRPr b="0" i="0" dirty="0">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endParaRPr b="0" i="0" dirty="0">
              <a:solidFill>
                <a:srgbClr val="000000"/>
              </a:solidFill>
              <a:latin typeface="Arial"/>
              <a:ea typeface="Arial"/>
              <a:cs typeface="Arial"/>
              <a:sym typeface="Arial"/>
            </a:endParaRPr>
          </a:p>
        </p:txBody>
      </p:sp>
      <p:pic>
        <p:nvPicPr>
          <p:cNvPr id="194" name="Google Shape;194;p15" descr="People working on ideas"/>
          <p:cNvPicPr preferRelativeResize="0">
            <a:picLocks noGrp="1"/>
          </p:cNvPicPr>
          <p:nvPr>
            <p:ph type="body" idx="2"/>
          </p:nvPr>
        </p:nvPicPr>
        <p:blipFill rotWithShape="1">
          <a:blip r:embed="rId3">
            <a:alphaModFix/>
          </a:blip>
          <a:srcRect/>
          <a:stretch/>
        </p:blipFill>
        <p:spPr>
          <a:xfrm>
            <a:off x="7105286" y="3099923"/>
            <a:ext cx="3441221" cy="2251567"/>
          </a:xfrm>
          <a:prstGeom prst="rect">
            <a:avLst/>
          </a:prstGeom>
          <a:noFill/>
          <a:ln>
            <a:noFill/>
          </a:ln>
        </p:spPr>
      </p:pic>
      <p:sp>
        <p:nvSpPr>
          <p:cNvPr id="195" name="Google Shape;195;p1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Δραστηριότητα 1.1 Κατανόηση των μαθησιακών αναγκών των ατόμων</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graphicFrame>
        <p:nvGraphicFramePr>
          <p:cNvPr id="201" name="Google Shape;201;p16"/>
          <p:cNvGraphicFramePr/>
          <p:nvPr>
            <p:extLst>
              <p:ext uri="{D42A27DB-BD31-4B8C-83A1-F6EECF244321}">
                <p14:modId xmlns:p14="http://schemas.microsoft.com/office/powerpoint/2010/main" val="1613369869"/>
              </p:ext>
            </p:extLst>
          </p:nvPr>
        </p:nvGraphicFramePr>
        <p:xfrm>
          <a:off x="2536134" y="2002685"/>
          <a:ext cx="6757775" cy="4084840"/>
        </p:xfrm>
        <a:graphic>
          <a:graphicData uri="http://schemas.openxmlformats.org/drawingml/2006/table">
            <a:tbl>
              <a:tblPr>
                <a:noFill/>
                <a:tableStyleId>{C3A7A17A-1C0E-46B0-AA9B-23ABA6A2483C}</a:tableStyleId>
              </a:tblPr>
              <a:tblGrid>
                <a:gridCol w="1705950">
                  <a:extLst>
                    <a:ext uri="{9D8B030D-6E8A-4147-A177-3AD203B41FA5}">
                      <a16:colId xmlns:a16="http://schemas.microsoft.com/office/drawing/2014/main" val="20000"/>
                    </a:ext>
                  </a:extLst>
                </a:gridCol>
                <a:gridCol w="5051825">
                  <a:extLst>
                    <a:ext uri="{9D8B030D-6E8A-4147-A177-3AD203B41FA5}">
                      <a16:colId xmlns:a16="http://schemas.microsoft.com/office/drawing/2014/main" val="20001"/>
                    </a:ext>
                  </a:extLst>
                </a:gridCol>
              </a:tblGrid>
              <a:tr h="60810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Εφαρμογή:</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636A6F"/>
                          </a:solidFill>
                          <a:latin typeface="Arial"/>
                          <a:ea typeface="Arial"/>
                          <a:cs typeface="Arial"/>
                          <a:sym typeface="Arial"/>
                        </a:rPr>
                        <a:t>Αυτή</a:t>
                      </a:r>
                      <a:r>
                        <a:rPr lang="en-US" sz="1400" b="0" i="0" u="none" strike="noStrike" cap="none" dirty="0">
                          <a:solidFill>
                            <a:srgbClr val="636A6F"/>
                          </a:solidFill>
                          <a:latin typeface="Arial"/>
                          <a:ea typeface="Arial"/>
                          <a:cs typeface="Arial"/>
                          <a:sym typeface="Arial"/>
                        </a:rPr>
                        <a:t> η </a:t>
                      </a:r>
                      <a:r>
                        <a:rPr lang="en-US" sz="1400" b="0" i="0" u="none" strike="noStrike" cap="none" dirty="0" err="1">
                          <a:solidFill>
                            <a:srgbClr val="636A6F"/>
                          </a:solidFill>
                          <a:latin typeface="Arial"/>
                          <a:ea typeface="Arial"/>
                          <a:cs typeface="Arial"/>
                          <a:sym typeface="Arial"/>
                        </a:rPr>
                        <a:t>δρ</a:t>
                      </a:r>
                      <a:r>
                        <a:rPr lang="en-US" sz="1400" b="0" i="0" u="none" strike="noStrike" cap="none" dirty="0">
                          <a:solidFill>
                            <a:srgbClr val="636A6F"/>
                          </a:solidFill>
                          <a:latin typeface="Arial"/>
                          <a:ea typeface="Arial"/>
                          <a:cs typeface="Arial"/>
                          <a:sym typeface="Arial"/>
                        </a:rPr>
                        <a:t>αστηριότητα έχει σχεδιαστεί για να πραγματοποιείται </a:t>
                      </a:r>
                      <a:r>
                        <a:rPr lang="el-GR" sz="1400" b="0" i="0" u="none" strike="noStrike" cap="none" dirty="0">
                          <a:solidFill>
                            <a:srgbClr val="636A6F"/>
                          </a:solidFill>
                          <a:latin typeface="Arial"/>
                          <a:ea typeface="Arial"/>
                          <a:cs typeface="Arial"/>
                          <a:sym typeface="Arial"/>
                        </a:rPr>
                        <a:t>δια ζώσης</a:t>
                      </a:r>
                      <a:r>
                        <a:rPr lang="en-US" sz="1400" b="0" i="0" u="none" strike="noStrike" cap="none" dirty="0">
                          <a:solidFill>
                            <a:srgbClr val="636A6F"/>
                          </a:solidFill>
                          <a:latin typeface="Arial"/>
                          <a:ea typeface="Arial"/>
                          <a:cs typeface="Arial"/>
                          <a:sym typeface="Arial"/>
                        </a:rPr>
                        <a:t>, αλλά μπορεί εύκολα να προσαρμοστεί σε ένα διαδικτυακό περιβάλλον.</a:t>
                      </a:r>
                      <a:endParaRPr sz="1400" b="0" i="0" u="none" strike="noStrike" cap="none" dirty="0"/>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0"/>
                  </a:ext>
                </a:extLst>
              </a:tr>
              <a:tr h="137360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Στόχοι: </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636A6F"/>
                          </a:solidFill>
                          <a:latin typeface="Arial"/>
                          <a:ea typeface="Arial"/>
                          <a:cs typeface="Arial"/>
                          <a:sym typeface="Arial"/>
                        </a:rPr>
                        <a:t>Οι</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στόχοι</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είν</a:t>
                      </a:r>
                      <a:r>
                        <a:rPr lang="en-US" sz="1400" b="0" i="0" u="none" strike="noStrike" cap="none" dirty="0">
                          <a:solidFill>
                            <a:srgbClr val="636A6F"/>
                          </a:solidFill>
                          <a:latin typeface="Arial"/>
                          <a:ea typeface="Arial"/>
                          <a:cs typeface="Arial"/>
                          <a:sym typeface="Arial"/>
                        </a:rPr>
                        <a:t>αι οι εξής: </a:t>
                      </a:r>
                      <a:endParaRPr sz="1400" b="0" i="0" u="none" strike="noStrike" cap="none" dirty="0"/>
                    </a:p>
                    <a:p>
                      <a:pPr marL="0" marR="0" lvl="0" indent="0" algn="l" rtl="0">
                        <a:lnSpc>
                          <a:spcPct val="100000"/>
                        </a:lnSpc>
                        <a:spcBef>
                          <a:spcPts val="0"/>
                        </a:spcBef>
                        <a:spcAft>
                          <a:spcPts val="0"/>
                        </a:spcAft>
                        <a:buClr>
                          <a:srgbClr val="636A6F"/>
                        </a:buClr>
                        <a:buSzPts val="1400"/>
                        <a:buFont typeface="Arial"/>
                        <a:buChar char="•"/>
                      </a:pPr>
                      <a:r>
                        <a:rPr lang="en-US" sz="1400" b="0" i="0" u="none" strike="noStrike" cap="none" dirty="0" err="1">
                          <a:solidFill>
                            <a:srgbClr val="636A6F"/>
                          </a:solidFill>
                          <a:latin typeface="Arial"/>
                          <a:ea typeface="Arial"/>
                          <a:cs typeface="Arial"/>
                          <a:sym typeface="Arial"/>
                        </a:rPr>
                        <a:t>Ορισμός</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των</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στόχων</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του</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οργ</a:t>
                      </a:r>
                      <a:r>
                        <a:rPr lang="en-US" sz="1400" b="0" i="0" u="none" strike="noStrike" cap="none" dirty="0">
                          <a:solidFill>
                            <a:srgbClr val="636A6F"/>
                          </a:solidFill>
                          <a:latin typeface="Arial"/>
                          <a:ea typeface="Arial"/>
                          <a:cs typeface="Arial"/>
                          <a:sym typeface="Arial"/>
                        </a:rPr>
                        <a:t>ανισμού</a:t>
                      </a:r>
                      <a:endParaRPr dirty="0"/>
                    </a:p>
                    <a:p>
                      <a:pPr marL="0" marR="0" lvl="0" indent="0" algn="l" rtl="0">
                        <a:lnSpc>
                          <a:spcPct val="100000"/>
                        </a:lnSpc>
                        <a:spcBef>
                          <a:spcPts val="0"/>
                        </a:spcBef>
                        <a:spcAft>
                          <a:spcPts val="0"/>
                        </a:spcAft>
                        <a:buClr>
                          <a:srgbClr val="636A6F"/>
                        </a:buClr>
                        <a:buSzPts val="1400"/>
                        <a:buFont typeface="Arial"/>
                        <a:buChar char="•"/>
                      </a:pPr>
                      <a:r>
                        <a:rPr lang="en-US" sz="1400" b="0" i="0" u="none" strike="noStrike" cap="none" dirty="0" err="1">
                          <a:solidFill>
                            <a:srgbClr val="636A6F"/>
                          </a:solidFill>
                          <a:latin typeface="Arial"/>
                          <a:ea typeface="Arial"/>
                          <a:cs typeface="Arial"/>
                          <a:sym typeface="Arial"/>
                        </a:rPr>
                        <a:t>Ορισμός</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σχετικών</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εργ</a:t>
                      </a:r>
                      <a:r>
                        <a:rPr lang="en-US" sz="1400" b="0" i="0" u="none" strike="noStrike" cap="none" dirty="0">
                          <a:solidFill>
                            <a:srgbClr val="636A6F"/>
                          </a:solidFill>
                          <a:latin typeface="Arial"/>
                          <a:ea typeface="Arial"/>
                          <a:cs typeface="Arial"/>
                          <a:sym typeface="Arial"/>
                        </a:rPr>
                        <a:t>ασιακών συμπεριφορών</a:t>
                      </a:r>
                      <a:endParaRPr dirty="0"/>
                    </a:p>
                    <a:p>
                      <a:pPr marL="0" marR="0" lvl="0" indent="0" algn="l" rtl="0">
                        <a:lnSpc>
                          <a:spcPct val="100000"/>
                        </a:lnSpc>
                        <a:spcBef>
                          <a:spcPts val="0"/>
                        </a:spcBef>
                        <a:spcAft>
                          <a:spcPts val="0"/>
                        </a:spcAft>
                        <a:buClr>
                          <a:srgbClr val="636A6F"/>
                        </a:buClr>
                        <a:buSzPts val="1400"/>
                        <a:buFont typeface="Arial"/>
                        <a:buChar char="•"/>
                      </a:pPr>
                      <a:r>
                        <a:rPr lang="en-US" sz="1400" b="0" i="0" u="none" strike="noStrike" cap="none" dirty="0" err="1">
                          <a:solidFill>
                            <a:srgbClr val="636A6F"/>
                          </a:solidFill>
                          <a:latin typeface="Arial"/>
                          <a:ea typeface="Arial"/>
                          <a:cs typeface="Arial"/>
                          <a:sym typeface="Arial"/>
                        </a:rPr>
                        <a:t>Ορισμός</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των</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κενών</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μετ</a:t>
                      </a:r>
                      <a:r>
                        <a:rPr lang="en-US" sz="1400" b="0" i="0" u="none" strike="noStrike" cap="none" dirty="0">
                          <a:solidFill>
                            <a:srgbClr val="636A6F"/>
                          </a:solidFill>
                          <a:latin typeface="Arial"/>
                          <a:ea typeface="Arial"/>
                          <a:cs typeface="Arial"/>
                          <a:sym typeface="Arial"/>
                        </a:rPr>
                        <a:t>αξύ των στόχων του οργανισμού και των βασικών δεξιοτήτων του προσωπικού</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636A6F"/>
                          </a:solidFill>
                          <a:latin typeface="Arial"/>
                          <a:ea typeface="Arial"/>
                          <a:cs typeface="Arial"/>
                          <a:sym typeface="Arial"/>
                        </a:rPr>
                        <a:t> </a:t>
                      </a:r>
                      <a:endParaRPr sz="1400" b="0" i="0" u="none" strike="noStrike" cap="none" dirty="0"/>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1"/>
                  </a:ext>
                </a:extLst>
              </a:tr>
              <a:tr h="11637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Δεξιότητα/ες: </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636A6F"/>
                        </a:buClr>
                        <a:buSzPts val="1400"/>
                        <a:buFont typeface="Arial"/>
                        <a:buChar char="•"/>
                      </a:pPr>
                      <a:r>
                        <a:rPr lang="en-US" sz="1400" b="0" i="0" u="none" strike="noStrike" cap="none">
                          <a:solidFill>
                            <a:srgbClr val="636A6F"/>
                          </a:solidFill>
                          <a:latin typeface="Arial"/>
                          <a:ea typeface="Arial"/>
                          <a:cs typeface="Arial"/>
                          <a:sym typeface="Arial"/>
                        </a:rPr>
                        <a:t>Η </a:t>
                      </a:r>
                      <a:r>
                        <a:rPr lang="en-US" sz="1400" b="1" i="0" u="none" strike="noStrike" cap="none">
                          <a:solidFill>
                            <a:srgbClr val="636A6F"/>
                          </a:solidFill>
                          <a:latin typeface="Arial"/>
                          <a:ea typeface="Arial"/>
                          <a:cs typeface="Arial"/>
                          <a:sym typeface="Arial"/>
                        </a:rPr>
                        <a:t>επίλυση προβλημάτων </a:t>
                      </a:r>
                      <a:r>
                        <a:rPr lang="en-US" sz="1400" b="0" i="0" u="none" strike="noStrike" cap="none">
                          <a:solidFill>
                            <a:srgbClr val="636A6F"/>
                          </a:solidFill>
                          <a:latin typeface="Arial"/>
                          <a:ea typeface="Arial"/>
                          <a:cs typeface="Arial"/>
                          <a:sym typeface="Arial"/>
                        </a:rPr>
                        <a:t>εντοπίζει γρήγορα το υποκείμενο ζήτημα και εφαρμόζει μια λύση.</a:t>
                      </a:r>
                      <a:endParaRPr/>
                    </a:p>
                    <a:p>
                      <a:pPr marL="0" marR="0" lvl="0" indent="0" algn="just" rtl="0">
                        <a:lnSpc>
                          <a:spcPct val="100000"/>
                        </a:lnSpc>
                        <a:spcBef>
                          <a:spcPts val="0"/>
                        </a:spcBef>
                        <a:spcAft>
                          <a:spcPts val="0"/>
                        </a:spcAft>
                        <a:buClr>
                          <a:srgbClr val="636A6F"/>
                        </a:buClr>
                        <a:buSzPts val="1400"/>
                        <a:buFont typeface="Arial"/>
                        <a:buChar char="•"/>
                      </a:pPr>
                      <a:r>
                        <a:rPr lang="en-US" sz="1400" b="1" i="0" u="none" strike="noStrike" cap="none">
                          <a:solidFill>
                            <a:srgbClr val="636A6F"/>
                          </a:solidFill>
                          <a:latin typeface="Arial"/>
                          <a:ea typeface="Arial"/>
                          <a:cs typeface="Arial"/>
                          <a:sym typeface="Arial"/>
                        </a:rPr>
                        <a:t>Στρατηγική σκέψη: </a:t>
                      </a:r>
                      <a:r>
                        <a:rPr lang="en-US" sz="1400" b="0" i="0" u="none" strike="noStrike" cap="none">
                          <a:solidFill>
                            <a:srgbClr val="636A6F"/>
                          </a:solidFill>
                          <a:latin typeface="Arial"/>
                          <a:ea typeface="Arial"/>
                          <a:cs typeface="Arial"/>
                          <a:sym typeface="Arial"/>
                        </a:rPr>
                        <a:t>μια διανοητική ή διαδικασία σκέψης που εφαρμόζεται από ένα άτομο στο πλαίσιο της επίτευξης ενός στόχου ή ενός συνόλου στόχων σε διάφορους τύπους προσπαθειών.</a:t>
                      </a:r>
                      <a:endParaRPr sz="1400" b="0" i="0" u="none" strike="noStrike" cap="none">
                        <a:latin typeface="Arial"/>
                        <a:ea typeface="Arial"/>
                        <a:cs typeface="Arial"/>
                        <a:sym typeface="Arial"/>
                      </a:endParaRPr>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2"/>
                  </a:ext>
                </a:extLst>
              </a:tr>
              <a:tr h="60810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Διάρκεια:</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636A6F"/>
                          </a:solidFill>
                          <a:latin typeface="Arial"/>
                          <a:ea typeface="Arial"/>
                          <a:cs typeface="Arial"/>
                          <a:sym typeface="Arial"/>
                        </a:rPr>
                        <a:t>1 </a:t>
                      </a:r>
                      <a:r>
                        <a:rPr lang="en-US" sz="1400" b="1" i="0" u="none" strike="noStrike" cap="none" dirty="0" err="1">
                          <a:solidFill>
                            <a:srgbClr val="636A6F"/>
                          </a:solidFill>
                          <a:latin typeface="Arial"/>
                          <a:ea typeface="Arial"/>
                          <a:cs typeface="Arial"/>
                          <a:sym typeface="Arial"/>
                        </a:rPr>
                        <a:t>ώρ</a:t>
                      </a:r>
                      <a:r>
                        <a:rPr lang="en-US" sz="1400" b="1" i="0" u="none" strike="noStrike" cap="none" dirty="0">
                          <a:solidFill>
                            <a:srgbClr val="636A6F"/>
                          </a:solidFill>
                          <a:latin typeface="Arial"/>
                          <a:ea typeface="Arial"/>
                          <a:cs typeface="Arial"/>
                          <a:sym typeface="Arial"/>
                        </a:rPr>
                        <a:t>α</a:t>
                      </a:r>
                      <a:r>
                        <a:rPr lang="en-US" sz="1400" b="0" i="0" u="none" strike="noStrike" cap="none" dirty="0">
                          <a:solidFill>
                            <a:srgbClr val="636A6F"/>
                          </a:solidFill>
                          <a:latin typeface="Arial"/>
                          <a:ea typeface="Arial"/>
                          <a:cs typeface="Arial"/>
                          <a:sym typeface="Arial"/>
                        </a:rPr>
                        <a:t> </a:t>
                      </a:r>
                      <a:endParaRPr sz="1400" b="0" i="0" u="none" strike="noStrike" cap="none" dirty="0"/>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2" name="Google Shape;202;p1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1000"/>
              </a:spcBef>
              <a:spcAft>
                <a:spcPts val="0"/>
              </a:spcAft>
              <a:buClr>
                <a:schemeClr val="accent6"/>
              </a:buClr>
              <a:buSzPts val="2400"/>
              <a:buNone/>
            </a:pPr>
            <a:r>
              <a:rPr lang="en-US"/>
              <a:t>Δραστηριότητα 1.2 Κατανόηση των μαθησιακών αναγκών του οργανισμού</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grpSp>
        <p:nvGrpSpPr>
          <p:cNvPr id="208" name="Google Shape;208;p17"/>
          <p:cNvGrpSpPr/>
          <p:nvPr/>
        </p:nvGrpSpPr>
        <p:grpSpPr>
          <a:xfrm>
            <a:off x="2354699" y="2479363"/>
            <a:ext cx="7717556" cy="3735906"/>
            <a:chOff x="64285" y="890065"/>
            <a:chExt cx="7717556" cy="3735906"/>
          </a:xfrm>
        </p:grpSpPr>
        <p:sp>
          <p:nvSpPr>
            <p:cNvPr id="209" name="Google Shape;209;p17"/>
            <p:cNvSpPr/>
            <p:nvPr/>
          </p:nvSpPr>
          <p:spPr>
            <a:xfrm rot="-5400000">
              <a:off x="64285" y="920043"/>
              <a:ext cx="3705928" cy="3705928"/>
            </a:xfrm>
            <a:prstGeom prst="downArrow">
              <a:avLst>
                <a:gd name="adj1" fmla="val 50000"/>
                <a:gd name="adj2" fmla="val 35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7"/>
            <p:cNvSpPr txBox="1"/>
            <p:nvPr/>
          </p:nvSpPr>
          <p:spPr>
            <a:xfrm>
              <a:off x="64286" y="1846525"/>
              <a:ext cx="3057391" cy="1852964"/>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151617"/>
                </a:buClr>
                <a:buSzPts val="1800"/>
                <a:buFont typeface="Arial"/>
                <a:buNone/>
              </a:pPr>
              <a:r>
                <a:rPr lang="en-US" sz="1800" b="0" i="0" u="none" strike="noStrike" cap="none">
                  <a:solidFill>
                    <a:srgbClr val="151617"/>
                  </a:solidFill>
                  <a:latin typeface="Arial"/>
                  <a:ea typeface="Arial"/>
                  <a:cs typeface="Arial"/>
                  <a:sym typeface="Arial"/>
                </a:rPr>
                <a:t>Αυτή η δραστηριότητα θα υλοποιηθεί μέσα από τα ακόλουθα βήματα :</a:t>
              </a:r>
              <a:endParaRPr sz="1400" b="0" i="0" u="none" strike="noStrike" cap="none">
                <a:solidFill>
                  <a:srgbClr val="000000"/>
                </a:solidFill>
                <a:latin typeface="Arial"/>
                <a:ea typeface="Arial"/>
                <a:cs typeface="Arial"/>
                <a:sym typeface="Arial"/>
              </a:endParaRPr>
            </a:p>
          </p:txBody>
        </p:sp>
        <p:sp>
          <p:nvSpPr>
            <p:cNvPr id="211" name="Google Shape;211;p17"/>
            <p:cNvSpPr/>
            <p:nvPr/>
          </p:nvSpPr>
          <p:spPr>
            <a:xfrm rot="5400000">
              <a:off x="3974458" y="890065"/>
              <a:ext cx="3705928" cy="3705928"/>
            </a:xfrm>
            <a:prstGeom prst="downArrow">
              <a:avLst>
                <a:gd name="adj1" fmla="val 50000"/>
                <a:gd name="adj2" fmla="val 35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7"/>
            <p:cNvSpPr txBox="1"/>
            <p:nvPr/>
          </p:nvSpPr>
          <p:spPr>
            <a:xfrm>
              <a:off x="4490214" y="1816547"/>
              <a:ext cx="3291627" cy="1882942"/>
            </a:xfrm>
            <a:prstGeom prst="rect">
              <a:avLst/>
            </a:prstGeom>
            <a:noFill/>
            <a:ln>
              <a:noFill/>
            </a:ln>
          </p:spPr>
          <p:txBody>
            <a:bodyPr spcFirstLastPara="1" wrap="square" lIns="128000" tIns="128000" rIns="128000" bIns="128000" anchor="t" anchorCtr="0">
              <a:noAutofit/>
            </a:bodyPr>
            <a:lstStyle/>
            <a:p>
              <a:pPr marL="0" marR="0" lvl="0" indent="0" algn="l" rtl="0">
                <a:lnSpc>
                  <a:spcPct val="90000"/>
                </a:lnSpc>
                <a:spcBef>
                  <a:spcPts val="0"/>
                </a:spcBef>
                <a:spcAft>
                  <a:spcPts val="0"/>
                </a:spcAft>
                <a:buClr>
                  <a:srgbClr val="338076"/>
                </a:buClr>
                <a:buSzPts val="1800"/>
                <a:buFont typeface="Arial"/>
                <a:buNone/>
              </a:pPr>
              <a:r>
                <a:rPr lang="en-US" sz="1800" b="1" i="0" u="none" strike="noStrike" cap="none" dirty="0" err="1">
                  <a:solidFill>
                    <a:srgbClr val="338076"/>
                  </a:solidFill>
                  <a:latin typeface="Arial"/>
                  <a:ea typeface="Arial"/>
                  <a:cs typeface="Arial"/>
                  <a:sym typeface="Arial"/>
                </a:rPr>
                <a:t>Βήμ</a:t>
              </a:r>
              <a:r>
                <a:rPr lang="en-US" sz="1800" b="1" i="0" u="none" strike="noStrike" cap="none" dirty="0">
                  <a:solidFill>
                    <a:srgbClr val="338076"/>
                  </a:solidFill>
                  <a:latin typeface="Arial"/>
                  <a:ea typeface="Arial"/>
                  <a:cs typeface="Arial"/>
                  <a:sym typeface="Arial"/>
                </a:rPr>
                <a:t>α 1: </a:t>
              </a:r>
              <a:r>
                <a:rPr lang="en-US" sz="1800" b="1" i="0" u="none" strike="noStrike" cap="none" dirty="0">
                  <a:solidFill>
                    <a:srgbClr val="151617"/>
                  </a:solidFill>
                  <a:latin typeface="Arial"/>
                  <a:ea typeface="Arial"/>
                  <a:cs typeface="Arial"/>
                  <a:sym typeface="Arial"/>
                </a:rPr>
                <a:t>Σκεφτείτε τους επιχειρηματικούς στόχους</a:t>
              </a:r>
              <a:endParaRPr sz="1800" b="0" i="0" u="none" strike="noStrike" cap="none" dirty="0">
                <a:solidFill>
                  <a:srgbClr val="151617"/>
                </a:solidFill>
                <a:latin typeface="Arial"/>
                <a:ea typeface="Arial"/>
                <a:cs typeface="Arial"/>
                <a:sym typeface="Arial"/>
              </a:endParaRPr>
            </a:p>
            <a:p>
              <a:pPr marL="171450" marR="0" lvl="1" indent="-171450" algn="l" rtl="0">
                <a:lnSpc>
                  <a:spcPct val="90000"/>
                </a:lnSpc>
                <a:spcBef>
                  <a:spcPts val="630"/>
                </a:spcBef>
                <a:spcAft>
                  <a:spcPts val="0"/>
                </a:spcAft>
                <a:buClr>
                  <a:srgbClr val="151617"/>
                </a:buClr>
                <a:buSzPts val="1800"/>
                <a:buFont typeface="Arial"/>
                <a:buNone/>
              </a:pPr>
              <a:r>
                <a:rPr lang="en-US" sz="1800" b="0" i="0" u="none" strike="noStrike" cap="none" dirty="0">
                  <a:solidFill>
                    <a:srgbClr val="151617"/>
                  </a:solidFill>
                  <a:latin typeface="Arial"/>
                  <a:ea typeface="Arial"/>
                  <a:cs typeface="Arial"/>
                  <a:sym typeface="Arial"/>
                </a:rPr>
                <a:t> </a:t>
              </a:r>
              <a:r>
                <a:rPr lang="el-GR" sz="1800" b="0" i="0" u="none" strike="noStrike" cap="none" dirty="0">
                  <a:solidFill>
                    <a:srgbClr val="151617"/>
                  </a:solidFill>
                  <a:latin typeface="Arial"/>
                  <a:ea typeface="Arial"/>
                  <a:cs typeface="Arial"/>
                  <a:sym typeface="Arial"/>
                </a:rPr>
                <a:t>  </a:t>
              </a:r>
              <a:r>
                <a:rPr lang="en-US" sz="1800" b="0" i="0" u="none" strike="noStrike" cap="none" dirty="0">
                  <a:solidFill>
                    <a:srgbClr val="151617"/>
                  </a:solidFill>
                  <a:latin typeface="Arial"/>
                  <a:ea typeface="Arial"/>
                  <a:cs typeface="Arial"/>
                  <a:sym typeface="Arial"/>
                </a:rPr>
                <a:t>Επ</a:t>
              </a:r>
              <a:r>
                <a:rPr lang="en-US" sz="1800" b="0" i="0" u="none" strike="noStrike" cap="none" dirty="0" err="1">
                  <a:solidFill>
                    <a:srgbClr val="151617"/>
                  </a:solidFill>
                  <a:latin typeface="Arial"/>
                  <a:ea typeface="Arial"/>
                  <a:cs typeface="Arial"/>
                  <a:sym typeface="Arial"/>
                </a:rPr>
                <a:t>ικεντρωθείτε</a:t>
              </a:r>
              <a:r>
                <a:rPr lang="en-US" sz="1800" b="0" i="0" u="none" strike="noStrike" cap="none" dirty="0">
                  <a:solidFill>
                    <a:srgbClr val="151617"/>
                  </a:solidFill>
                  <a:latin typeface="Arial"/>
                  <a:ea typeface="Arial"/>
                  <a:cs typeface="Arial"/>
                  <a:sym typeface="Arial"/>
                </a:rPr>
                <a:t> </a:t>
              </a:r>
              <a:r>
                <a:rPr lang="en-US" sz="1800" b="0" i="0" u="none" strike="noStrike" cap="none" dirty="0" err="1">
                  <a:solidFill>
                    <a:srgbClr val="151617"/>
                  </a:solidFill>
                  <a:latin typeface="Arial"/>
                  <a:ea typeface="Arial"/>
                  <a:cs typeface="Arial"/>
                  <a:sym typeface="Arial"/>
                </a:rPr>
                <a:t>στους</a:t>
              </a:r>
              <a:r>
                <a:rPr lang="en-US" sz="1800" b="0" i="0" u="none" strike="noStrike" cap="none" dirty="0">
                  <a:solidFill>
                    <a:srgbClr val="151617"/>
                  </a:solidFill>
                  <a:latin typeface="Arial"/>
                  <a:ea typeface="Arial"/>
                  <a:cs typeface="Arial"/>
                  <a:sym typeface="Arial"/>
                </a:rPr>
                <a:t> </a:t>
              </a:r>
              <a:r>
                <a:rPr lang="en-US" sz="1800" b="0" i="0" u="none" strike="noStrike" cap="none" dirty="0" err="1">
                  <a:solidFill>
                    <a:srgbClr val="151617"/>
                  </a:solidFill>
                  <a:latin typeface="Arial"/>
                  <a:ea typeface="Arial"/>
                  <a:cs typeface="Arial"/>
                  <a:sym typeface="Arial"/>
                </a:rPr>
                <a:t>στόχους</a:t>
              </a:r>
              <a:r>
                <a:rPr lang="en-US" sz="1800" b="0" i="0" u="none" strike="noStrike" cap="none" dirty="0">
                  <a:solidFill>
                    <a:srgbClr val="151617"/>
                  </a:solidFill>
                  <a:latin typeface="Arial"/>
                  <a:ea typeface="Arial"/>
                  <a:cs typeface="Arial"/>
                  <a:sym typeface="Arial"/>
                </a:rPr>
                <a:t> </a:t>
              </a:r>
              <a:r>
                <a:rPr lang="en-US" sz="1800" b="0" i="0" u="none" strike="noStrike" cap="none" dirty="0" err="1">
                  <a:solidFill>
                    <a:srgbClr val="151617"/>
                  </a:solidFill>
                  <a:latin typeface="Arial"/>
                  <a:ea typeface="Arial"/>
                  <a:cs typeface="Arial"/>
                  <a:sym typeface="Arial"/>
                </a:rPr>
                <a:t>της</a:t>
              </a:r>
              <a:r>
                <a:rPr lang="en-US" sz="1800" b="0" i="0" u="none" strike="noStrike" cap="none" dirty="0">
                  <a:solidFill>
                    <a:srgbClr val="151617"/>
                  </a:solidFill>
                  <a:latin typeface="Arial"/>
                  <a:ea typeface="Arial"/>
                  <a:cs typeface="Arial"/>
                  <a:sym typeface="Arial"/>
                </a:rPr>
                <a:t> επ</a:t>
              </a:r>
              <a:r>
                <a:rPr lang="en-US" sz="1800" b="0" i="0" u="none" strike="noStrike" cap="none" dirty="0" err="1">
                  <a:solidFill>
                    <a:srgbClr val="151617"/>
                  </a:solidFill>
                  <a:latin typeface="Arial"/>
                  <a:ea typeface="Arial"/>
                  <a:cs typeface="Arial"/>
                  <a:sym typeface="Arial"/>
                </a:rPr>
                <a:t>ιχείρησης</a:t>
              </a:r>
              <a:r>
                <a:rPr lang="en-US" sz="1800" b="0" i="0" u="none" strike="noStrike" cap="none" dirty="0">
                  <a:solidFill>
                    <a:srgbClr val="151617"/>
                  </a:solidFill>
                  <a:latin typeface="Arial"/>
                  <a:ea typeface="Arial"/>
                  <a:cs typeface="Arial"/>
                  <a:sym typeface="Arial"/>
                </a:rPr>
                <a:t>, </a:t>
              </a:r>
              <a:r>
                <a:rPr lang="en-US" sz="1800" b="0" i="0" u="none" strike="noStrike" cap="none" dirty="0" err="1">
                  <a:solidFill>
                    <a:srgbClr val="151617"/>
                  </a:solidFill>
                  <a:latin typeface="Arial"/>
                  <a:ea typeface="Arial"/>
                  <a:cs typeface="Arial"/>
                  <a:sym typeface="Arial"/>
                </a:rPr>
                <a:t>είτε</a:t>
              </a:r>
              <a:r>
                <a:rPr lang="en-US" sz="1800" b="0" i="0" u="none" strike="noStrike" cap="none" dirty="0">
                  <a:solidFill>
                    <a:srgbClr val="151617"/>
                  </a:solidFill>
                  <a:latin typeface="Arial"/>
                  <a:ea typeface="Arial"/>
                  <a:cs typeface="Arial"/>
                  <a:sym typeface="Arial"/>
                </a:rPr>
                <a:t> </a:t>
              </a:r>
              <a:r>
                <a:rPr lang="en-US" sz="1800" b="0" i="0" u="none" strike="noStrike" cap="none" dirty="0" err="1">
                  <a:solidFill>
                    <a:srgbClr val="151617"/>
                  </a:solidFill>
                  <a:latin typeface="Arial"/>
                  <a:ea typeface="Arial"/>
                  <a:cs typeface="Arial"/>
                  <a:sym typeface="Arial"/>
                </a:rPr>
                <a:t>σε</a:t>
              </a:r>
              <a:r>
                <a:rPr lang="en-US" sz="1800" b="0" i="0" u="none" strike="noStrike" cap="none" dirty="0">
                  <a:solidFill>
                    <a:srgbClr val="151617"/>
                  </a:solidFill>
                  <a:latin typeface="Arial"/>
                  <a:ea typeface="Arial"/>
                  <a:cs typeface="Arial"/>
                  <a:sym typeface="Arial"/>
                </a:rPr>
                <a:t> επίπ</a:t>
              </a:r>
              <a:r>
                <a:rPr lang="en-US" sz="1800" b="0" i="0" u="none" strike="noStrike" cap="none" dirty="0" err="1">
                  <a:solidFill>
                    <a:srgbClr val="151617"/>
                  </a:solidFill>
                  <a:latin typeface="Arial"/>
                  <a:ea typeface="Arial"/>
                  <a:cs typeface="Arial"/>
                  <a:sym typeface="Arial"/>
                </a:rPr>
                <a:t>εδο</a:t>
              </a:r>
              <a:r>
                <a:rPr lang="en-US" sz="1800" b="0" i="0" u="none" strike="noStrike" cap="none" dirty="0">
                  <a:solidFill>
                    <a:srgbClr val="151617"/>
                  </a:solidFill>
                  <a:latin typeface="Arial"/>
                  <a:ea typeface="Arial"/>
                  <a:cs typeface="Arial"/>
                  <a:sym typeface="Arial"/>
                </a:rPr>
                <a:t> </a:t>
              </a:r>
              <a:r>
                <a:rPr lang="en-US" sz="1800" b="0" i="0" u="none" strike="noStrike" cap="none" dirty="0" err="1">
                  <a:solidFill>
                    <a:srgbClr val="151617"/>
                  </a:solidFill>
                  <a:latin typeface="Arial"/>
                  <a:ea typeface="Arial"/>
                  <a:cs typeface="Arial"/>
                  <a:sym typeface="Arial"/>
                </a:rPr>
                <a:t>οργάνωσης</a:t>
              </a:r>
              <a:r>
                <a:rPr lang="en-US" sz="1800" b="0" i="0" u="none" strike="noStrike" cap="none" dirty="0">
                  <a:solidFill>
                    <a:srgbClr val="151617"/>
                  </a:solidFill>
                  <a:latin typeface="Arial"/>
                  <a:ea typeface="Arial"/>
                  <a:cs typeface="Arial"/>
                  <a:sym typeface="Arial"/>
                </a:rPr>
                <a:t> </a:t>
              </a:r>
              <a:r>
                <a:rPr lang="en-US" sz="1800" b="0" i="0" u="none" strike="noStrike" cap="none" dirty="0" err="1">
                  <a:solidFill>
                    <a:srgbClr val="151617"/>
                  </a:solidFill>
                  <a:latin typeface="Arial"/>
                  <a:ea typeface="Arial"/>
                  <a:cs typeface="Arial"/>
                  <a:sym typeface="Arial"/>
                </a:rPr>
                <a:t>είτε</a:t>
              </a:r>
              <a:r>
                <a:rPr lang="en-US" sz="1800" b="0" i="0" u="none" strike="noStrike" cap="none" dirty="0">
                  <a:solidFill>
                    <a:srgbClr val="151617"/>
                  </a:solidFill>
                  <a:latin typeface="Arial"/>
                  <a:ea typeface="Arial"/>
                  <a:cs typeface="Arial"/>
                  <a:sym typeface="Arial"/>
                </a:rPr>
                <a:t> </a:t>
              </a:r>
              <a:r>
                <a:rPr lang="en-US" sz="1800" b="0" i="0" u="none" strike="noStrike" cap="none" dirty="0" err="1">
                  <a:solidFill>
                    <a:srgbClr val="151617"/>
                  </a:solidFill>
                  <a:latin typeface="Arial"/>
                  <a:ea typeface="Arial"/>
                  <a:cs typeface="Arial"/>
                  <a:sym typeface="Arial"/>
                </a:rPr>
                <a:t>σε</a:t>
              </a:r>
              <a:r>
                <a:rPr lang="en-US" sz="1800" b="0" i="0" u="none" strike="noStrike" cap="none" dirty="0">
                  <a:solidFill>
                    <a:srgbClr val="151617"/>
                  </a:solidFill>
                  <a:latin typeface="Arial"/>
                  <a:ea typeface="Arial"/>
                  <a:cs typeface="Arial"/>
                  <a:sym typeface="Arial"/>
                </a:rPr>
                <a:t> </a:t>
              </a:r>
              <a:r>
                <a:rPr lang="en-US" sz="1800" b="0" i="0" u="none" strike="noStrike" cap="none" dirty="0" err="1">
                  <a:solidFill>
                    <a:srgbClr val="151617"/>
                  </a:solidFill>
                  <a:latin typeface="Arial"/>
                  <a:ea typeface="Arial"/>
                  <a:cs typeface="Arial"/>
                  <a:sym typeface="Arial"/>
                </a:rPr>
                <a:t>συγκεκριμένο</a:t>
              </a:r>
              <a:r>
                <a:rPr lang="en-US" sz="1800" b="0" i="0" u="none" strike="noStrike" cap="none" dirty="0">
                  <a:solidFill>
                    <a:srgbClr val="151617"/>
                  </a:solidFill>
                  <a:latin typeface="Arial"/>
                  <a:ea typeface="Arial"/>
                  <a:cs typeface="Arial"/>
                  <a:sym typeface="Arial"/>
                </a:rPr>
                <a:t> </a:t>
              </a:r>
              <a:r>
                <a:rPr lang="en-US" sz="1800" b="0" i="0" u="none" strike="noStrike" cap="none" dirty="0" err="1">
                  <a:solidFill>
                    <a:srgbClr val="151617"/>
                  </a:solidFill>
                  <a:latin typeface="Arial"/>
                  <a:ea typeface="Arial"/>
                  <a:cs typeface="Arial"/>
                  <a:sym typeface="Arial"/>
                </a:rPr>
                <a:t>τμήμ</a:t>
              </a:r>
              <a:r>
                <a:rPr lang="en-US" sz="1800" b="0" i="0" u="none" strike="noStrike" cap="none" dirty="0">
                  <a:solidFill>
                    <a:srgbClr val="151617"/>
                  </a:solidFill>
                  <a:latin typeface="Arial"/>
                  <a:ea typeface="Arial"/>
                  <a:cs typeface="Arial"/>
                  <a:sym typeface="Arial"/>
                </a:rPr>
                <a:t>α</a:t>
              </a:r>
              <a:endParaRPr sz="1800" b="0" i="0" u="none" strike="noStrike" cap="none" dirty="0">
                <a:solidFill>
                  <a:srgbClr val="151617"/>
                </a:solidFill>
                <a:latin typeface="Arial"/>
                <a:ea typeface="Arial"/>
                <a:cs typeface="Arial"/>
                <a:sym typeface="Arial"/>
              </a:endParaRPr>
            </a:p>
          </p:txBody>
        </p:sp>
      </p:grpSp>
      <p:sp>
        <p:nvSpPr>
          <p:cNvPr id="213" name="Google Shape;213;p1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Δραστηριότητα 1.2 Κατανόηση των μαθησιακών αναγκών του οργανισμού</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grpSp>
        <p:nvGrpSpPr>
          <p:cNvPr id="219" name="Google Shape;219;p18"/>
          <p:cNvGrpSpPr/>
          <p:nvPr/>
        </p:nvGrpSpPr>
        <p:grpSpPr>
          <a:xfrm>
            <a:off x="4675419" y="1724234"/>
            <a:ext cx="3783172" cy="4729740"/>
            <a:chOff x="994798" y="25"/>
            <a:chExt cx="3722650" cy="4680195"/>
          </a:xfrm>
        </p:grpSpPr>
        <p:sp>
          <p:nvSpPr>
            <p:cNvPr id="220" name="Google Shape;220;p18"/>
            <p:cNvSpPr/>
            <p:nvPr/>
          </p:nvSpPr>
          <p:spPr>
            <a:xfrm>
              <a:off x="2427126" y="1759235"/>
              <a:ext cx="91440" cy="805727"/>
            </a:xfrm>
            <a:custGeom>
              <a:avLst/>
              <a:gdLst/>
              <a:ahLst/>
              <a:cxnLst/>
              <a:rect l="l" t="t" r="r" b="b"/>
              <a:pathLst>
                <a:path w="120000" h="120000" extrusionOk="0">
                  <a:moveTo>
                    <a:pt x="60000" y="0"/>
                  </a:moveTo>
                  <a:lnTo>
                    <a:pt x="60000" y="120000"/>
                  </a:lnTo>
                </a:path>
              </a:pathLst>
            </a:custGeom>
            <a:noFill/>
            <a:ln w="12700" cap="flat" cmpd="sng">
              <a:solidFill>
                <a:srgbClr val="C16449"/>
              </a:solidFill>
              <a:prstDash val="solid"/>
              <a:miter lim="800000"/>
              <a:headEnd type="none" w="sm" len="sm"/>
              <a:tailEnd type="none" w="sm" len="sm"/>
            </a:ln>
          </p:spPr>
        </p:sp>
        <p:sp>
          <p:nvSpPr>
            <p:cNvPr id="221" name="Google Shape;221;p18"/>
            <p:cNvSpPr/>
            <p:nvPr/>
          </p:nvSpPr>
          <p:spPr>
            <a:xfrm>
              <a:off x="1087642" y="25"/>
              <a:ext cx="2770409" cy="1759209"/>
            </a:xfrm>
            <a:prstGeom prst="roundRect">
              <a:avLst>
                <a:gd name="adj" fmla="val 10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8"/>
            <p:cNvSpPr/>
            <p:nvPr/>
          </p:nvSpPr>
          <p:spPr>
            <a:xfrm>
              <a:off x="1395465" y="292457"/>
              <a:ext cx="2770409" cy="1759209"/>
            </a:xfrm>
            <a:prstGeom prst="roundRect">
              <a:avLst>
                <a:gd name="adj" fmla="val 10000"/>
              </a:avLst>
            </a:prstGeom>
            <a:solidFill>
              <a:schemeClr val="lt1">
                <a:alpha val="89411"/>
              </a:schemeClr>
            </a:solidFill>
            <a:ln w="12700" cap="flat" cmpd="sng">
              <a:solidFill>
                <a:srgbClr val="F27E5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8"/>
            <p:cNvSpPr txBox="1"/>
            <p:nvPr/>
          </p:nvSpPr>
          <p:spPr>
            <a:xfrm>
              <a:off x="1446990" y="343982"/>
              <a:ext cx="2667359" cy="1656159"/>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338076"/>
                </a:buClr>
                <a:buSzPts val="1500"/>
                <a:buFont typeface="Arial"/>
                <a:buNone/>
              </a:pPr>
              <a:r>
                <a:rPr lang="en-US" sz="1500" b="1" i="0" u="none" strike="noStrike" cap="none">
                  <a:solidFill>
                    <a:srgbClr val="338076"/>
                  </a:solidFill>
                  <a:latin typeface="Arial"/>
                  <a:ea typeface="Arial"/>
                  <a:cs typeface="Arial"/>
                  <a:sym typeface="Arial"/>
                </a:rPr>
                <a:t>Βήμα 2:</a:t>
              </a:r>
              <a:r>
                <a:rPr lang="en-US" sz="1500" b="1" i="0" u="none" strike="noStrike" cap="none">
                  <a:solidFill>
                    <a:schemeClr val="lt1"/>
                  </a:solidFill>
                  <a:latin typeface="Arial"/>
                  <a:ea typeface="Arial"/>
                  <a:cs typeface="Arial"/>
                  <a:sym typeface="Arial"/>
                </a:rPr>
                <a:t> </a:t>
              </a:r>
              <a:r>
                <a:rPr lang="en-US" sz="1500" b="1" i="0" u="none" strike="noStrike" cap="none">
                  <a:solidFill>
                    <a:schemeClr val="dk1"/>
                  </a:solidFill>
                  <a:latin typeface="Arial"/>
                  <a:ea typeface="Arial"/>
                  <a:cs typeface="Arial"/>
                  <a:sym typeface="Arial"/>
                </a:rPr>
                <a:t>Σκεφτείτε τις δεξιότητες που θα σας βοηθήσουν να επιτύχετε αυτούς τους στόχους</a:t>
              </a:r>
              <a:endParaRPr sz="1500" b="0" i="0" u="none" strike="noStrike" cap="none">
                <a:solidFill>
                  <a:schemeClr val="dk1"/>
                </a:solidFill>
                <a:latin typeface="Arial"/>
                <a:ea typeface="Arial"/>
                <a:cs typeface="Arial"/>
                <a:sym typeface="Arial"/>
              </a:endParaRPr>
            </a:p>
          </p:txBody>
        </p:sp>
        <p:sp>
          <p:nvSpPr>
            <p:cNvPr id="224" name="Google Shape;224;p18"/>
            <p:cNvSpPr/>
            <p:nvPr/>
          </p:nvSpPr>
          <p:spPr>
            <a:xfrm>
              <a:off x="994798" y="2344097"/>
              <a:ext cx="3171076" cy="1854208"/>
            </a:xfrm>
            <a:prstGeom prst="roundRect">
              <a:avLst>
                <a:gd name="adj" fmla="val 10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8"/>
            <p:cNvSpPr/>
            <p:nvPr/>
          </p:nvSpPr>
          <p:spPr>
            <a:xfrm>
              <a:off x="1360234" y="2682630"/>
              <a:ext cx="3321984" cy="1997590"/>
            </a:xfrm>
            <a:prstGeom prst="roundRect">
              <a:avLst>
                <a:gd name="adj" fmla="val 10000"/>
              </a:avLst>
            </a:prstGeom>
            <a:solidFill>
              <a:schemeClr val="lt1">
                <a:alpha val="89411"/>
              </a:schemeClr>
            </a:solidFill>
            <a:ln w="12700" cap="flat" cmpd="sng">
              <a:solidFill>
                <a:srgbClr val="F27E5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8"/>
            <p:cNvSpPr txBox="1"/>
            <p:nvPr/>
          </p:nvSpPr>
          <p:spPr>
            <a:xfrm>
              <a:off x="1395465" y="3067535"/>
              <a:ext cx="3321983" cy="132025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0" i="0" u="none" strike="noStrike" cap="none">
                  <a:solidFill>
                    <a:schemeClr val="dk1"/>
                  </a:solidFill>
                  <a:latin typeface="Arial"/>
                  <a:ea typeface="Arial"/>
                  <a:cs typeface="Arial"/>
                  <a:sym typeface="Arial"/>
                </a:rPr>
                <a:t>Επικεντρωθείτε στις απαραίτητες δεξιότητες που θα οδηγήσουν στην επίτευξη αυτών των στόχων. Για παράδειγμα, εάν θέλετε να αποκτήσετε περισσότερους δυνητικούς πελάτες μέσω της ομάδας πωλήσεών σας, τότε πρέπει να διασφαλίσετε ότι οι δεξιότητές τους είναι ενημερωμένες. </a:t>
              </a:r>
              <a:endParaRPr sz="1500" b="0" i="0" u="none" strike="noStrike" cap="none">
                <a:solidFill>
                  <a:schemeClr val="dk1"/>
                </a:solidFill>
                <a:latin typeface="Arial"/>
                <a:ea typeface="Arial"/>
                <a:cs typeface="Arial"/>
                <a:sym typeface="Arial"/>
              </a:endParaRPr>
            </a:p>
          </p:txBody>
        </p:sp>
      </p:grpSp>
      <p:sp>
        <p:nvSpPr>
          <p:cNvPr id="227" name="Google Shape;227;p18"/>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Δραστηριότητα 1.2 Κατανόηση των μαθησιακών αναγκών του οργανισμού</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grpSp>
        <p:nvGrpSpPr>
          <p:cNvPr id="234" name="Google Shape;234;p19"/>
          <p:cNvGrpSpPr/>
          <p:nvPr/>
        </p:nvGrpSpPr>
        <p:grpSpPr>
          <a:xfrm>
            <a:off x="1367851" y="1464140"/>
            <a:ext cx="4848090" cy="5341853"/>
            <a:chOff x="1269880" y="1456"/>
            <a:chExt cx="4848090" cy="5341853"/>
          </a:xfrm>
        </p:grpSpPr>
        <p:sp>
          <p:nvSpPr>
            <p:cNvPr id="235" name="Google Shape;235;p19"/>
            <p:cNvSpPr/>
            <p:nvPr/>
          </p:nvSpPr>
          <p:spPr>
            <a:xfrm>
              <a:off x="3428870" y="2025193"/>
              <a:ext cx="91440" cy="765509"/>
            </a:xfrm>
            <a:custGeom>
              <a:avLst/>
              <a:gdLst/>
              <a:ahLst/>
              <a:cxnLst/>
              <a:rect l="l" t="t" r="r" b="b"/>
              <a:pathLst>
                <a:path w="120000" h="120000" extrusionOk="0">
                  <a:moveTo>
                    <a:pt x="60000" y="0"/>
                  </a:moveTo>
                  <a:lnTo>
                    <a:pt x="60000" y="73719"/>
                  </a:lnTo>
                  <a:lnTo>
                    <a:pt x="107512" y="73719"/>
                  </a:lnTo>
                  <a:lnTo>
                    <a:pt x="107512" y="120000"/>
                  </a:lnTo>
                </a:path>
              </a:pathLst>
            </a:custGeom>
            <a:noFill/>
            <a:ln w="12700" cap="flat" cmpd="sng">
              <a:solidFill>
                <a:srgbClr val="C16449"/>
              </a:solidFill>
              <a:prstDash val="solid"/>
              <a:miter lim="800000"/>
              <a:headEnd type="none" w="sm" len="sm"/>
              <a:tailEnd type="none" w="sm" len="sm"/>
            </a:ln>
          </p:spPr>
        </p:sp>
        <p:sp>
          <p:nvSpPr>
            <p:cNvPr id="236" name="Google Shape;236;p19"/>
            <p:cNvSpPr/>
            <p:nvPr/>
          </p:nvSpPr>
          <p:spPr>
            <a:xfrm>
              <a:off x="1269880" y="1456"/>
              <a:ext cx="4409420" cy="2023737"/>
            </a:xfrm>
            <a:prstGeom prst="roundRect">
              <a:avLst>
                <a:gd name="adj" fmla="val 10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9"/>
            <p:cNvSpPr/>
            <p:nvPr/>
          </p:nvSpPr>
          <p:spPr>
            <a:xfrm>
              <a:off x="1623989" y="337860"/>
              <a:ext cx="4409420" cy="2023737"/>
            </a:xfrm>
            <a:prstGeom prst="roundRect">
              <a:avLst>
                <a:gd name="adj" fmla="val 10000"/>
              </a:avLst>
            </a:prstGeom>
            <a:solidFill>
              <a:schemeClr val="lt1">
                <a:alpha val="89411"/>
              </a:schemeClr>
            </a:solidFill>
            <a:ln w="12700" cap="flat" cmpd="sng">
              <a:solidFill>
                <a:srgbClr val="F27E5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9"/>
            <p:cNvSpPr txBox="1"/>
            <p:nvPr/>
          </p:nvSpPr>
          <p:spPr>
            <a:xfrm>
              <a:off x="1683262" y="397133"/>
              <a:ext cx="4290874" cy="190519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338076"/>
                </a:buClr>
                <a:buSzPts val="1800"/>
                <a:buFont typeface="Arial"/>
                <a:buNone/>
              </a:pPr>
              <a:r>
                <a:rPr lang="en-US" sz="1800" b="1" i="0" u="none" strike="noStrike" cap="none">
                  <a:solidFill>
                    <a:srgbClr val="338076"/>
                  </a:solidFill>
                  <a:latin typeface="Arial"/>
                  <a:ea typeface="Arial"/>
                  <a:cs typeface="Arial"/>
                  <a:sym typeface="Arial"/>
                </a:rPr>
                <a:t>Βήμα 3:</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400"/>
                <a:buFont typeface="Arial"/>
                <a:buNone/>
              </a:pPr>
              <a:r>
                <a:rPr lang="en-US" sz="1400" b="1" i="0" u="none" strike="noStrike" cap="none">
                  <a:solidFill>
                    <a:schemeClr val="lt1"/>
                  </a:solidFill>
                  <a:latin typeface="Arial"/>
                  <a:ea typeface="Arial"/>
                  <a:cs typeface="Arial"/>
                  <a:sym typeface="Arial"/>
                </a:rPr>
                <a:t> Audit the Skills</a:t>
              </a:r>
              <a:r>
                <a:rPr lang="en-US"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sp>
          <p:nvSpPr>
            <p:cNvPr id="239" name="Google Shape;239;p19"/>
            <p:cNvSpPr/>
            <p:nvPr/>
          </p:nvSpPr>
          <p:spPr>
            <a:xfrm>
              <a:off x="1546207" y="2698002"/>
              <a:ext cx="4409420" cy="2116438"/>
            </a:xfrm>
            <a:prstGeom prst="roundRect">
              <a:avLst>
                <a:gd name="adj" fmla="val 10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9"/>
            <p:cNvSpPr/>
            <p:nvPr/>
          </p:nvSpPr>
          <p:spPr>
            <a:xfrm>
              <a:off x="1900316" y="3192426"/>
              <a:ext cx="4217654" cy="2150883"/>
            </a:xfrm>
            <a:prstGeom prst="roundRect">
              <a:avLst>
                <a:gd name="adj" fmla="val 10000"/>
              </a:avLst>
            </a:prstGeom>
            <a:solidFill>
              <a:schemeClr val="lt1">
                <a:alpha val="89411"/>
              </a:schemeClr>
            </a:solidFill>
            <a:ln w="12700" cap="flat" cmpd="sng">
              <a:solidFill>
                <a:srgbClr val="F27E5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9"/>
            <p:cNvSpPr txBox="1"/>
            <p:nvPr/>
          </p:nvSpPr>
          <p:spPr>
            <a:xfrm>
              <a:off x="1943059" y="3289936"/>
              <a:ext cx="4174911" cy="202373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1" i="0" u="none" strike="noStrike" cap="none">
                  <a:solidFill>
                    <a:schemeClr val="dk1"/>
                  </a:solidFill>
                  <a:latin typeface="Arial"/>
                  <a:ea typeface="Arial"/>
                  <a:cs typeface="Arial"/>
                  <a:sym typeface="Arial"/>
                </a:rPr>
                <a:t>Αφού ορίσετε τις δεξιότητες που χρειάζεται η επιχείρησή σας για να αναπτυχθεί, είναι καιρός να αξιολογήσετε όλες τις δεξιότητες που κατέχει κάθε μέλος του προσωπικού. Αυτό μπορεί να γίνει είτε μέσω της εξέτασης προηγούμενης κατάρτισης που έχουν ολοκληρώσει είτε μέσω συζητήσεων με διευθυντές ομάδων για να διασφαλιστεί ότι έχετε πλήρη εικόνα όλων των δεξιοτήτων που έχετε στη διάθεσή σας</a:t>
              </a:r>
              <a:r>
                <a:rPr lang="en-US" sz="1200" b="1" i="0" u="none" strike="noStrike" cap="none">
                  <a:solidFill>
                    <a:schemeClr val="dk1"/>
                  </a:solidFill>
                  <a:latin typeface="Arial"/>
                  <a:ea typeface="Arial"/>
                  <a:cs typeface="Arial"/>
                  <a:sym typeface="Arial"/>
                </a:rPr>
                <a:t>.</a:t>
              </a:r>
              <a:r>
                <a:rPr lang="en-US" sz="1200" b="1" i="0" u="none" strike="noStrike" cap="none">
                  <a:solidFill>
                    <a:schemeClr val="lt1"/>
                  </a:solidFill>
                  <a:latin typeface="Arial"/>
                  <a:ea typeface="Arial"/>
                  <a:cs typeface="Arial"/>
                  <a:sym typeface="Arial"/>
                </a:rPr>
                <a:t> </a:t>
              </a:r>
              <a:endParaRPr sz="1200" b="1" i="0" u="none" strike="noStrike" cap="none">
                <a:solidFill>
                  <a:schemeClr val="lt1"/>
                </a:solidFill>
                <a:latin typeface="Arial"/>
                <a:ea typeface="Arial"/>
                <a:cs typeface="Arial"/>
                <a:sym typeface="Arial"/>
              </a:endParaRPr>
            </a:p>
          </p:txBody>
        </p:sp>
      </p:grpSp>
      <p:sp>
        <p:nvSpPr>
          <p:cNvPr id="242" name="Google Shape;242;p19"/>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p>
            <a:pPr marL="285750" lvl="0" indent="-171450" algn="just" rtl="0">
              <a:lnSpc>
                <a:spcPct val="90000"/>
              </a:lnSpc>
              <a:spcBef>
                <a:spcPts val="0"/>
              </a:spcBef>
              <a:spcAft>
                <a:spcPts val="0"/>
              </a:spcAft>
              <a:buClr>
                <a:schemeClr val="lt2"/>
              </a:buClr>
              <a:buSzPts val="1800"/>
              <a:buFont typeface="Noto Sans Symbols"/>
              <a:buNone/>
            </a:pPr>
            <a:endParaRPr sz="1800" b="0" i="0">
              <a:latin typeface="Arial"/>
              <a:ea typeface="Arial"/>
              <a:cs typeface="Arial"/>
              <a:sym typeface="Arial"/>
            </a:endParaRPr>
          </a:p>
          <a:p>
            <a:pPr marL="285750" lvl="0" indent="-171450" algn="just" rtl="0">
              <a:lnSpc>
                <a:spcPct val="90000"/>
              </a:lnSpc>
              <a:spcBef>
                <a:spcPts val="1000"/>
              </a:spcBef>
              <a:spcAft>
                <a:spcPts val="0"/>
              </a:spcAft>
              <a:buClr>
                <a:schemeClr val="lt2"/>
              </a:buClr>
              <a:buSzPts val="1800"/>
              <a:buFont typeface="Noto Sans Symbols"/>
              <a:buNone/>
            </a:pPr>
            <a:endParaRPr/>
          </a:p>
          <a:p>
            <a:pPr marL="285750" lvl="0" indent="-171450" algn="just" rtl="0">
              <a:lnSpc>
                <a:spcPct val="90000"/>
              </a:lnSpc>
              <a:spcBef>
                <a:spcPts val="1000"/>
              </a:spcBef>
              <a:spcAft>
                <a:spcPts val="0"/>
              </a:spcAft>
              <a:buClr>
                <a:schemeClr val="lt2"/>
              </a:buClr>
              <a:buSzPts val="1800"/>
              <a:buFont typeface="Noto Sans Symbols"/>
              <a:buNone/>
            </a:pPr>
            <a:endParaRPr sz="1800" b="0" i="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sz="1800" b="0" i="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a:p>
        </p:txBody>
      </p:sp>
      <p:sp>
        <p:nvSpPr>
          <p:cNvPr id="243" name="Google Shape;243;p1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Δραστηριότητα 1.2 Κατανόηση των μαθησιακών αναγκών του οργανισμού</a:t>
            </a:r>
            <a:endParaRPr/>
          </a:p>
          <a:p>
            <a:pPr marL="0" lvl="0" indent="0" algn="just" rtl="0">
              <a:lnSpc>
                <a:spcPct val="90000"/>
              </a:lnSpc>
              <a:spcBef>
                <a:spcPts val="1000"/>
              </a:spcBef>
              <a:spcAft>
                <a:spcPts val="0"/>
              </a:spcAft>
              <a:buClr>
                <a:schemeClr val="accent6"/>
              </a:buClr>
              <a:buSzPts val="2400"/>
              <a:buNone/>
            </a:pPr>
            <a:endParaRPr>
              <a:latin typeface="Arial"/>
              <a:ea typeface="Arial"/>
              <a:cs typeface="Arial"/>
              <a:sym typeface="Arial"/>
            </a:endParaRPr>
          </a:p>
        </p:txBody>
      </p:sp>
      <p:pic>
        <p:nvPicPr>
          <p:cNvPr id="244" name="Google Shape;244;p19"/>
          <p:cNvPicPr preferRelativeResize="0"/>
          <p:nvPr/>
        </p:nvPicPr>
        <p:blipFill rotWithShape="1">
          <a:blip r:embed="rId3">
            <a:alphaModFix/>
          </a:blip>
          <a:srcRect/>
          <a:stretch/>
        </p:blipFill>
        <p:spPr>
          <a:xfrm>
            <a:off x="7477722" y="2937523"/>
            <a:ext cx="2673247" cy="20110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Εισαγωγή </a:t>
            </a:r>
            <a:endParaRPr/>
          </a:p>
        </p:txBody>
      </p:sp>
      <p:sp>
        <p:nvSpPr>
          <p:cNvPr id="65" name="Google Shape;65;p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dirty="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r>
              <a:rPr lang="en-US" dirty="0" err="1">
                <a:latin typeface="Arial"/>
                <a:ea typeface="Arial"/>
                <a:cs typeface="Arial"/>
                <a:sym typeface="Arial"/>
              </a:rPr>
              <a:t>Αυτή</a:t>
            </a:r>
            <a:r>
              <a:rPr lang="en-US" dirty="0">
                <a:latin typeface="Arial"/>
                <a:ea typeface="Arial"/>
                <a:cs typeface="Arial"/>
                <a:sym typeface="Arial"/>
              </a:rPr>
              <a:t> η </a:t>
            </a:r>
            <a:r>
              <a:rPr lang="en-US" dirty="0" err="1">
                <a:latin typeface="Arial"/>
                <a:ea typeface="Arial"/>
                <a:cs typeface="Arial"/>
                <a:sym typeface="Arial"/>
              </a:rPr>
              <a:t>ενότητ</a:t>
            </a:r>
            <a:r>
              <a:rPr lang="en-US" dirty="0">
                <a:latin typeface="Arial"/>
                <a:ea typeface="Arial"/>
                <a:cs typeface="Arial"/>
                <a:sym typeface="Arial"/>
              </a:rPr>
              <a:t>α έχει ως στόχο να εξοπλίσει την ομάδα-στόχο του εκπαιδευτικού υλικού με τις γνώσεις και τις τεχνικές που απαιτούνται για τον προσδιορισμό των μαθησιακών αναγκών </a:t>
            </a:r>
            <a:r>
              <a:rPr lang="el-GR" dirty="0"/>
              <a:t>για την επιτυχή εφαρμογή </a:t>
            </a:r>
            <a:r>
              <a:rPr lang="el-GR" dirty="0" err="1"/>
              <a:t>Διαγενεακής</a:t>
            </a:r>
            <a:r>
              <a:rPr lang="el-GR" dirty="0"/>
              <a:t> Μάθησης σε επαγγελματικό πλαίσιο</a:t>
            </a:r>
            <a:endParaRPr dirty="0"/>
          </a:p>
          <a:p>
            <a:pPr marL="0" lvl="0" indent="0" algn="just" rtl="0">
              <a:lnSpc>
                <a:spcPct val="90000"/>
              </a:lnSpc>
              <a:spcBef>
                <a:spcPts val="100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r>
              <a:rPr lang="en-US" dirty="0" err="1">
                <a:latin typeface="Arial"/>
                <a:ea typeface="Arial"/>
                <a:cs typeface="Arial"/>
                <a:sym typeface="Arial"/>
              </a:rPr>
              <a:t>Ομάδ</a:t>
            </a:r>
            <a:r>
              <a:rPr lang="en-US" dirty="0">
                <a:latin typeface="Arial"/>
                <a:ea typeface="Arial"/>
                <a:cs typeface="Arial"/>
                <a:sym typeface="Arial"/>
              </a:rPr>
              <a:t>α-στόχος:</a:t>
            </a:r>
            <a:endParaRPr dirty="0"/>
          </a:p>
          <a:p>
            <a:pPr marL="0" lvl="0" indent="0" algn="just" rtl="0">
              <a:lnSpc>
                <a:spcPct val="90000"/>
              </a:lnSpc>
              <a:spcBef>
                <a:spcPts val="1000"/>
              </a:spcBef>
              <a:spcAft>
                <a:spcPts val="0"/>
              </a:spcAft>
              <a:buClr>
                <a:schemeClr val="lt2"/>
              </a:buClr>
              <a:buSzPts val="1800"/>
              <a:buNone/>
            </a:pPr>
            <a:endParaRPr dirty="0"/>
          </a:p>
          <a:p>
            <a:pPr marL="285750" lvl="0" indent="-285750" algn="just" rtl="0">
              <a:lnSpc>
                <a:spcPct val="90000"/>
              </a:lnSpc>
              <a:spcBef>
                <a:spcPts val="1000"/>
              </a:spcBef>
              <a:spcAft>
                <a:spcPts val="0"/>
              </a:spcAft>
              <a:buClr>
                <a:schemeClr val="lt2"/>
              </a:buClr>
              <a:buSzPts val="1800"/>
              <a:buChar char="•"/>
            </a:pPr>
            <a:r>
              <a:rPr lang="en-US" dirty="0" err="1"/>
              <a:t>Διευθυντές</a:t>
            </a:r>
            <a:r>
              <a:rPr lang="el-GR" dirty="0"/>
              <a:t> – Διοικητικό Προσωπικό</a:t>
            </a:r>
          </a:p>
          <a:p>
            <a:pPr marL="285750" lvl="0" indent="-285750" algn="just" rtl="0">
              <a:lnSpc>
                <a:spcPct val="90000"/>
              </a:lnSpc>
              <a:spcBef>
                <a:spcPts val="1000"/>
              </a:spcBef>
              <a:spcAft>
                <a:spcPts val="0"/>
              </a:spcAft>
              <a:buClr>
                <a:schemeClr val="lt2"/>
              </a:buClr>
              <a:buSzPts val="1800"/>
              <a:buChar char="•"/>
            </a:pPr>
            <a:r>
              <a:rPr lang="en-US" dirty="0">
                <a:latin typeface="Arial"/>
                <a:ea typeface="Arial"/>
                <a:cs typeface="Arial"/>
                <a:sym typeface="Arial"/>
              </a:rPr>
              <a:t>Υπ</a:t>
            </a:r>
            <a:r>
              <a:rPr lang="en-US" dirty="0" err="1">
                <a:latin typeface="Arial"/>
                <a:ea typeface="Arial"/>
                <a:cs typeface="Arial"/>
                <a:sym typeface="Arial"/>
              </a:rPr>
              <a:t>εύθυνοι</a:t>
            </a:r>
            <a:r>
              <a:rPr lang="en-US" dirty="0">
                <a:latin typeface="Arial"/>
                <a:ea typeface="Arial"/>
                <a:cs typeface="Arial"/>
                <a:sym typeface="Arial"/>
              </a:rPr>
              <a:t> α</a:t>
            </a:r>
            <a:r>
              <a:rPr lang="en-US" dirty="0" err="1">
                <a:latin typeface="Arial"/>
                <a:ea typeface="Arial"/>
                <a:cs typeface="Arial"/>
                <a:sym typeface="Arial"/>
              </a:rPr>
              <a:t>νθρω</a:t>
            </a:r>
            <a:r>
              <a:rPr lang="en-US" dirty="0">
                <a:latin typeface="Arial"/>
                <a:ea typeface="Arial"/>
                <a:cs typeface="Arial"/>
                <a:sym typeface="Arial"/>
              </a:rPr>
              <a:t>πίνου δυναμικού, και</a:t>
            </a:r>
            <a:endParaRPr dirty="0"/>
          </a:p>
          <a:p>
            <a:pPr marL="285750" lvl="0" indent="-285750">
              <a:buChar char="•"/>
            </a:pPr>
            <a:r>
              <a:rPr lang="en-US" dirty="0" err="1">
                <a:latin typeface="Arial"/>
                <a:ea typeface="Arial"/>
                <a:cs typeface="Arial"/>
                <a:sym typeface="Arial"/>
              </a:rPr>
              <a:t>Πάροχοι</a:t>
            </a:r>
            <a:r>
              <a:rPr lang="el-GR" dirty="0"/>
              <a:t> Επαγγελματικής Εκπαίδευσης και Κατάρτισης </a:t>
            </a:r>
            <a:r>
              <a:rPr lang="en-US" dirty="0">
                <a:latin typeface="Arial"/>
                <a:ea typeface="Arial"/>
                <a:cs typeface="Arial"/>
                <a:sym typeface="Arial"/>
              </a:rPr>
              <a:t>ΕΕΚ</a:t>
            </a:r>
            <a:r>
              <a:rPr lang="el-GR" dirty="0">
                <a:latin typeface="Arial"/>
                <a:ea typeface="Arial"/>
                <a:cs typeface="Arial"/>
                <a:sym typeface="Arial"/>
              </a:rPr>
              <a:t> </a:t>
            </a:r>
            <a:endParaRPr dirty="0"/>
          </a:p>
          <a:p>
            <a:pPr marL="0" lvl="0" indent="0" algn="just" rtl="0">
              <a:lnSpc>
                <a:spcPct val="90000"/>
              </a:lnSpc>
              <a:spcBef>
                <a:spcPts val="100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endParaRPr dirty="0"/>
          </a:p>
        </p:txBody>
      </p:sp>
      <p:sp>
        <p:nvSpPr>
          <p:cNvPr id="66" name="Google Shape;66;p2"/>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endParaRPr dirty="0"/>
          </a:p>
        </p:txBody>
      </p:sp>
      <p:sp>
        <p:nvSpPr>
          <p:cNvPr id="67" name="Google Shape;67;p2"/>
          <p:cNvSpPr txBox="1">
            <a:spLocks noGrp="1"/>
          </p:cNvSpPr>
          <p:nvPr>
            <p:ph type="body" idx="3"/>
          </p:nvPr>
        </p:nvSpPr>
        <p:spPr>
          <a:xfrm>
            <a:off x="97970" y="840295"/>
            <a:ext cx="11944351" cy="550862"/>
          </a:xfrm>
          <a:prstGeom prst="rect">
            <a:avLst/>
          </a:prstGeom>
          <a:noFill/>
          <a:ln>
            <a:noFill/>
          </a:ln>
        </p:spPr>
        <p:txBody>
          <a:bodyPr spcFirstLastPara="1" wrap="square" lIns="91425" tIns="45700" rIns="91425" bIns="45700" anchor="ctr" anchorCtr="0">
            <a:noAutofit/>
          </a:bodyPr>
          <a:lstStyle/>
          <a:p>
            <a:pPr marL="0" indent="0">
              <a:spcBef>
                <a:spcPts val="0"/>
              </a:spcBef>
            </a:pPr>
            <a:r>
              <a:rPr lang="el-GR" sz="2000" dirty="0"/>
              <a:t>Προσδιορισμός των αναγκών για </a:t>
            </a:r>
            <a:r>
              <a:rPr lang="el-GR" sz="2000" dirty="0" err="1"/>
              <a:t>Διαγενεακή</a:t>
            </a:r>
            <a:r>
              <a:rPr lang="el-GR" sz="2000" dirty="0"/>
              <a:t> Μάθηση σε επαγγελματικό πλαίσιο</a:t>
            </a:r>
          </a:p>
          <a:p>
            <a:pPr marL="0" lvl="0" indent="0" algn="just" rtl="0">
              <a:lnSpc>
                <a:spcPct val="90000"/>
              </a:lnSpc>
              <a:spcBef>
                <a:spcPts val="0"/>
              </a:spcBef>
              <a:spcAft>
                <a:spcPts val="0"/>
              </a:spcAft>
              <a:buClr>
                <a:schemeClr val="accent6"/>
              </a:buClr>
              <a:buSzPts val="2400"/>
              <a:buNone/>
            </a:pPr>
            <a:endParaRPr dirty="0"/>
          </a:p>
        </p:txBody>
      </p:sp>
      <p:pic>
        <p:nvPicPr>
          <p:cNvPr id="68" name="Google Shape;68;p2"/>
          <p:cNvPicPr preferRelativeResize="0"/>
          <p:nvPr/>
        </p:nvPicPr>
        <p:blipFill rotWithShape="1">
          <a:blip r:embed="rId3">
            <a:alphaModFix/>
          </a:blip>
          <a:srcRect/>
          <a:stretch/>
        </p:blipFill>
        <p:spPr>
          <a:xfrm>
            <a:off x="6859248" y="3120906"/>
            <a:ext cx="4548820" cy="22744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250" name="Google Shape;250;p20"/>
          <p:cNvSpPr txBox="1">
            <a:spLocks noGrp="1"/>
          </p:cNvSpPr>
          <p:nvPr>
            <p:ph type="body" idx="1"/>
          </p:nvPr>
        </p:nvSpPr>
        <p:spPr>
          <a:xfrm>
            <a:off x="97970" y="1462684"/>
            <a:ext cx="11594357"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8076"/>
              </a:buClr>
              <a:buSzPts val="1800"/>
              <a:buNone/>
            </a:pPr>
            <a:r>
              <a:rPr lang="en-US" b="1">
                <a:solidFill>
                  <a:srgbClr val="338076"/>
                </a:solidFill>
                <a:latin typeface="Arial"/>
                <a:ea typeface="Arial"/>
                <a:cs typeface="Arial"/>
                <a:sym typeface="Arial"/>
              </a:rPr>
              <a:t>Βήμα</a:t>
            </a:r>
            <a:r>
              <a:rPr lang="en-US" sz="1800" b="1" i="0">
                <a:solidFill>
                  <a:srgbClr val="338076"/>
                </a:solidFill>
                <a:latin typeface="Arial"/>
                <a:ea typeface="Arial"/>
                <a:cs typeface="Arial"/>
                <a:sym typeface="Arial"/>
              </a:rPr>
              <a:t> 4: </a:t>
            </a:r>
            <a:r>
              <a:rPr lang="en-US" sz="1800" b="1" i="0">
                <a:solidFill>
                  <a:srgbClr val="93D4CC"/>
                </a:solidFill>
                <a:latin typeface="Arial"/>
                <a:ea typeface="Arial"/>
                <a:cs typeface="Arial"/>
                <a:sym typeface="Arial"/>
              </a:rPr>
              <a:t>Προσδιορίστε τα κενά στις γνώσεις του προσωπικού</a:t>
            </a:r>
            <a:endParaRPr sz="1800" b="0" i="0">
              <a:latin typeface="Arial"/>
              <a:ea typeface="Arial"/>
              <a:cs typeface="Arial"/>
              <a:sym typeface="Arial"/>
            </a:endParaRPr>
          </a:p>
        </p:txBody>
      </p:sp>
      <p:sp>
        <p:nvSpPr>
          <p:cNvPr id="251" name="Google Shape;251;p2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Δραστηριότητα 1.2 Κατανόηση των μαθησιακών αναγκών του οργανισμού</a:t>
            </a:r>
            <a:endParaRPr/>
          </a:p>
          <a:p>
            <a:pPr marL="0" lvl="0" indent="0" algn="l" rtl="0">
              <a:lnSpc>
                <a:spcPct val="90000"/>
              </a:lnSpc>
              <a:spcBef>
                <a:spcPts val="1000"/>
              </a:spcBef>
              <a:spcAft>
                <a:spcPts val="0"/>
              </a:spcAft>
              <a:buClr>
                <a:schemeClr val="accent6"/>
              </a:buClr>
              <a:buSzPts val="2400"/>
              <a:buNone/>
            </a:pPr>
            <a:endParaRPr>
              <a:latin typeface="Arial"/>
              <a:ea typeface="Arial"/>
              <a:cs typeface="Arial"/>
              <a:sym typeface="Arial"/>
            </a:endParaRPr>
          </a:p>
        </p:txBody>
      </p:sp>
      <p:sp>
        <p:nvSpPr>
          <p:cNvPr id="252" name="Google Shape;252;p20"/>
          <p:cNvSpPr txBox="1"/>
          <p:nvPr/>
        </p:nvSpPr>
        <p:spPr>
          <a:xfrm>
            <a:off x="3177915" y="2451136"/>
            <a:ext cx="6145966"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2"/>
                </a:solidFill>
                <a:latin typeface="Arial"/>
                <a:ea typeface="Arial"/>
                <a:cs typeface="Arial"/>
                <a:sym typeface="Arial"/>
              </a:rPr>
              <a:t>«</a:t>
            </a:r>
            <a:r>
              <a:rPr lang="en-US" sz="1800" b="0" i="0" u="none" strike="noStrike" cap="none" dirty="0" err="1">
                <a:solidFill>
                  <a:schemeClr val="lt2"/>
                </a:solidFill>
                <a:latin typeface="Arial"/>
                <a:ea typeface="Arial"/>
                <a:cs typeface="Arial"/>
                <a:sym typeface="Arial"/>
              </a:rPr>
              <a:t>Ειδικά</a:t>
            </a:r>
            <a:r>
              <a:rPr lang="en-US" sz="1800" b="0" i="0" u="none" strike="noStrike" cap="none" dirty="0">
                <a:solidFill>
                  <a:schemeClr val="lt2"/>
                </a:solidFill>
                <a:latin typeface="Arial"/>
                <a:ea typeface="Arial"/>
                <a:cs typeface="Arial"/>
                <a:sym typeface="Arial"/>
              </a:rPr>
              <a:t> </a:t>
            </a:r>
            <a:r>
              <a:rPr lang="en-US" sz="1800" b="0" i="0" u="none" strike="noStrike" cap="none" dirty="0" err="1">
                <a:solidFill>
                  <a:schemeClr val="lt2"/>
                </a:solidFill>
                <a:latin typeface="Arial"/>
                <a:ea typeface="Arial"/>
                <a:cs typeface="Arial"/>
                <a:sym typeface="Arial"/>
              </a:rPr>
              <a:t>στην</a:t>
            </a:r>
            <a:r>
              <a:rPr lang="en-US" sz="1800" b="0" i="0" u="none" strike="noStrike" cap="none" dirty="0">
                <a:solidFill>
                  <a:schemeClr val="lt2"/>
                </a:solidFill>
                <a:latin typeface="Arial"/>
                <a:ea typeface="Arial"/>
                <a:cs typeface="Arial"/>
                <a:sym typeface="Arial"/>
              </a:rPr>
              <a:t> π</a:t>
            </a:r>
            <a:r>
              <a:rPr lang="en-US" sz="1800" b="0" i="0" u="none" strike="noStrike" cap="none" dirty="0" err="1">
                <a:solidFill>
                  <a:schemeClr val="lt2"/>
                </a:solidFill>
                <a:latin typeface="Arial"/>
                <a:ea typeface="Arial"/>
                <a:cs typeface="Arial"/>
                <a:sym typeface="Arial"/>
              </a:rPr>
              <a:t>ερί</a:t>
            </a:r>
            <a:r>
              <a:rPr lang="en-US" sz="1800" b="0" i="0" u="none" strike="noStrike" cap="none" dirty="0">
                <a:solidFill>
                  <a:schemeClr val="lt2"/>
                </a:solidFill>
                <a:latin typeface="Arial"/>
                <a:ea typeface="Arial"/>
                <a:cs typeface="Arial"/>
                <a:sym typeface="Arial"/>
              </a:rPr>
              <a:t>πτωση της </a:t>
            </a:r>
            <a:r>
              <a:rPr lang="el-GR" sz="1800" b="0" i="0" u="none" strike="noStrike" cap="none" dirty="0" err="1">
                <a:solidFill>
                  <a:schemeClr val="lt2"/>
                </a:solidFill>
                <a:latin typeface="Arial"/>
                <a:ea typeface="Arial"/>
                <a:cs typeface="Arial"/>
                <a:sym typeface="Arial"/>
              </a:rPr>
              <a:t>διαγενεακής</a:t>
            </a:r>
            <a:r>
              <a:rPr lang="el-GR" sz="1800" b="0" i="0" u="none" strike="noStrike" cap="none" dirty="0">
                <a:solidFill>
                  <a:schemeClr val="lt2"/>
                </a:solidFill>
                <a:latin typeface="Arial"/>
                <a:ea typeface="Arial"/>
                <a:cs typeface="Arial"/>
                <a:sym typeface="Arial"/>
              </a:rPr>
              <a:t> μάθησης</a:t>
            </a:r>
            <a:r>
              <a:rPr lang="en-US" sz="1800" b="0" i="0" u="none" strike="noStrike" cap="none" dirty="0">
                <a:solidFill>
                  <a:schemeClr val="lt2"/>
                </a:solidFill>
                <a:latin typeface="Arial"/>
                <a:ea typeface="Arial"/>
                <a:cs typeface="Arial"/>
                <a:sym typeface="Arial"/>
              </a:rPr>
              <a:t>, είναι απαραίτητη η εκπαίδευση σε νέα συστήματα ή λογισμικό που ο οργανισμός επιθυμεί να εφαρμόσει για την επίτευξη των εταιρικών στόχων. </a:t>
            </a:r>
            <a:r>
              <a:rPr lang="en-US" sz="1800" b="0" i="0" u="none" strike="noStrike" cap="none" dirty="0" err="1">
                <a:solidFill>
                  <a:schemeClr val="lt2"/>
                </a:solidFill>
                <a:latin typeface="Arial"/>
                <a:ea typeface="Arial"/>
                <a:cs typeface="Arial"/>
                <a:sym typeface="Arial"/>
              </a:rPr>
              <a:t>Πολλές</a:t>
            </a:r>
            <a:r>
              <a:rPr lang="en-US" sz="1800" b="0" i="0" u="none" strike="noStrike" cap="none" dirty="0">
                <a:solidFill>
                  <a:schemeClr val="lt2"/>
                </a:solidFill>
                <a:latin typeface="Arial"/>
                <a:ea typeface="Arial"/>
                <a:cs typeface="Arial"/>
                <a:sym typeface="Arial"/>
              </a:rPr>
              <a:t> </a:t>
            </a:r>
            <a:r>
              <a:rPr lang="en-US" sz="1800" b="0" i="0" u="none" strike="noStrike" cap="none" dirty="0" err="1">
                <a:solidFill>
                  <a:schemeClr val="lt2"/>
                </a:solidFill>
                <a:latin typeface="Arial"/>
                <a:ea typeface="Arial"/>
                <a:cs typeface="Arial"/>
                <a:sym typeface="Arial"/>
              </a:rPr>
              <a:t>φορές</a:t>
            </a:r>
            <a:r>
              <a:rPr lang="en-US" sz="1800" b="0" i="0" u="none" strike="noStrike" cap="none" dirty="0">
                <a:solidFill>
                  <a:schemeClr val="lt2"/>
                </a:solidFill>
                <a:latin typeface="Arial"/>
                <a:ea typeface="Arial"/>
                <a:cs typeface="Arial"/>
                <a:sym typeface="Arial"/>
              </a:rPr>
              <a:t>, η επ</a:t>
            </a:r>
            <a:r>
              <a:rPr lang="en-US" sz="1800" b="0" i="0" u="none" strike="noStrike" cap="none" dirty="0" err="1">
                <a:solidFill>
                  <a:schemeClr val="lt2"/>
                </a:solidFill>
                <a:latin typeface="Arial"/>
                <a:ea typeface="Arial"/>
                <a:cs typeface="Arial"/>
                <a:sym typeface="Arial"/>
              </a:rPr>
              <a:t>ίσημη</a:t>
            </a:r>
            <a:r>
              <a:rPr lang="en-US" sz="1800" b="0" i="0" u="none" strike="noStrike" cap="none" dirty="0">
                <a:solidFill>
                  <a:schemeClr val="lt2"/>
                </a:solidFill>
                <a:latin typeface="Arial"/>
                <a:ea typeface="Arial"/>
                <a:cs typeface="Arial"/>
                <a:sym typeface="Arial"/>
              </a:rPr>
              <a:t> κα</a:t>
            </a:r>
            <a:r>
              <a:rPr lang="en-US" sz="1800" b="0" i="0" u="none" strike="noStrike" cap="none" dirty="0" err="1">
                <a:solidFill>
                  <a:schemeClr val="lt2"/>
                </a:solidFill>
                <a:latin typeface="Arial"/>
                <a:ea typeface="Arial"/>
                <a:cs typeface="Arial"/>
                <a:sym typeface="Arial"/>
              </a:rPr>
              <a:t>τάρτιση</a:t>
            </a:r>
            <a:r>
              <a:rPr lang="en-US" sz="1800" b="0" i="0" u="none" strike="noStrike" cap="none" dirty="0">
                <a:solidFill>
                  <a:schemeClr val="lt2"/>
                </a:solidFill>
                <a:latin typeface="Arial"/>
                <a:ea typeface="Arial"/>
                <a:cs typeface="Arial"/>
                <a:sym typeface="Arial"/>
              </a:rPr>
              <a:t> μπ</a:t>
            </a:r>
            <a:r>
              <a:rPr lang="en-US" sz="1800" b="0" i="0" u="none" strike="noStrike" cap="none" dirty="0" err="1">
                <a:solidFill>
                  <a:schemeClr val="lt2"/>
                </a:solidFill>
                <a:latin typeface="Arial"/>
                <a:ea typeface="Arial"/>
                <a:cs typeface="Arial"/>
                <a:sym typeface="Arial"/>
              </a:rPr>
              <a:t>ορεί</a:t>
            </a:r>
            <a:r>
              <a:rPr lang="en-US" sz="1800" b="0" i="0" u="none" strike="noStrike" cap="none" dirty="0">
                <a:solidFill>
                  <a:schemeClr val="lt2"/>
                </a:solidFill>
                <a:latin typeface="Arial"/>
                <a:ea typeface="Arial"/>
                <a:cs typeface="Arial"/>
                <a:sym typeface="Arial"/>
              </a:rPr>
              <a:t> να </a:t>
            </a:r>
            <a:r>
              <a:rPr lang="en-US" sz="1800" b="0" i="0" u="none" strike="noStrike" cap="none" dirty="0" err="1">
                <a:solidFill>
                  <a:schemeClr val="lt2"/>
                </a:solidFill>
                <a:latin typeface="Arial"/>
                <a:ea typeface="Arial"/>
                <a:cs typeface="Arial"/>
                <a:sym typeface="Arial"/>
              </a:rPr>
              <a:t>μην</a:t>
            </a:r>
            <a:r>
              <a:rPr lang="en-US" sz="1800" b="0" i="0" u="none" strike="noStrike" cap="none" dirty="0">
                <a:solidFill>
                  <a:schemeClr val="lt2"/>
                </a:solidFill>
                <a:latin typeface="Arial"/>
                <a:ea typeface="Arial"/>
                <a:cs typeface="Arial"/>
                <a:sym typeface="Arial"/>
              </a:rPr>
              <a:t> απα</a:t>
            </a:r>
            <a:r>
              <a:rPr lang="en-US" sz="1800" b="0" i="0" u="none" strike="noStrike" cap="none" dirty="0" err="1">
                <a:solidFill>
                  <a:schemeClr val="lt2"/>
                </a:solidFill>
                <a:latin typeface="Arial"/>
                <a:ea typeface="Arial"/>
                <a:cs typeface="Arial"/>
                <a:sym typeface="Arial"/>
              </a:rPr>
              <a:t>ιτείτ</a:t>
            </a:r>
            <a:r>
              <a:rPr lang="en-US" sz="1800" b="0" i="0" u="none" strike="noStrike" cap="none" dirty="0">
                <a:solidFill>
                  <a:schemeClr val="lt2"/>
                </a:solidFill>
                <a:latin typeface="Arial"/>
                <a:ea typeface="Arial"/>
                <a:cs typeface="Arial"/>
                <a:sym typeface="Arial"/>
              </a:rPr>
              <a:t>αι και οι εργαζόμενοι μπορούν να επωφεληθούν από την εργασιακή βοήθεια, την εποικοδομητική ανατροφοδότηση και ακόμη και τον επανασχεδιασμό των εργασιών». </a:t>
            </a:r>
            <a:r>
              <a:rPr lang="el-GR" sz="1800" b="0" i="0" u="none" strike="noStrike" cap="none" dirty="0">
                <a:solidFill>
                  <a:schemeClr val="lt2"/>
                </a:solidFill>
                <a:latin typeface="Arial"/>
                <a:ea typeface="Arial"/>
                <a:cs typeface="Arial"/>
                <a:sym typeface="Arial"/>
              </a:rPr>
              <a:t>            </a:t>
            </a:r>
            <a:r>
              <a:rPr lang="en-US" sz="1800" b="0" i="0" u="none" strike="noStrike" cap="none" dirty="0">
                <a:solidFill>
                  <a:schemeClr val="lt2"/>
                </a:solidFill>
                <a:latin typeface="Arial"/>
                <a:ea typeface="Arial"/>
                <a:cs typeface="Arial"/>
                <a:sym typeface="Arial"/>
              </a:rPr>
              <a:t>(Morrison, 2017) </a:t>
            </a:r>
            <a:endParaRPr sz="1800" b="0" i="0" u="none" strike="noStrike" cap="none" dirty="0">
              <a:solidFill>
                <a:schemeClr val="lt2"/>
              </a:solidFill>
              <a:latin typeface="Arial"/>
              <a:ea typeface="Arial"/>
              <a:cs typeface="Arial"/>
              <a:sym typeface="Arial"/>
            </a:endParaRPr>
          </a:p>
        </p:txBody>
      </p:sp>
      <p:pic>
        <p:nvPicPr>
          <p:cNvPr id="253" name="Google Shape;253;p20"/>
          <p:cNvPicPr preferRelativeResize="0"/>
          <p:nvPr/>
        </p:nvPicPr>
        <p:blipFill rotWithShape="1">
          <a:blip r:embed="rId3">
            <a:alphaModFix/>
          </a:blip>
          <a:srcRect/>
          <a:stretch/>
        </p:blipFill>
        <p:spPr>
          <a:xfrm>
            <a:off x="6250898" y="4699388"/>
            <a:ext cx="1843224" cy="13039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259" name="Google Shape;259;p21"/>
          <p:cNvSpPr txBox="1">
            <a:spLocks noGrp="1"/>
          </p:cNvSpPr>
          <p:nvPr>
            <p:ph type="body" idx="1"/>
          </p:nvPr>
        </p:nvSpPr>
        <p:spPr>
          <a:xfrm>
            <a:off x="97971" y="1462684"/>
            <a:ext cx="11275882"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8076"/>
              </a:buClr>
              <a:buSzPts val="1800"/>
              <a:buNone/>
            </a:pPr>
            <a:r>
              <a:rPr lang="en-US" sz="1800" b="1" i="0">
                <a:solidFill>
                  <a:srgbClr val="338076"/>
                </a:solidFill>
                <a:latin typeface="Arial"/>
                <a:ea typeface="Arial"/>
                <a:cs typeface="Arial"/>
                <a:sym typeface="Arial"/>
              </a:rPr>
              <a:t>Βή</a:t>
            </a:r>
            <a:r>
              <a:rPr lang="en-US" b="1">
                <a:solidFill>
                  <a:srgbClr val="338076"/>
                </a:solidFill>
                <a:latin typeface="Arial"/>
                <a:ea typeface="Arial"/>
                <a:cs typeface="Arial"/>
                <a:sym typeface="Arial"/>
              </a:rPr>
              <a:t>μα</a:t>
            </a:r>
            <a:r>
              <a:rPr lang="en-US" sz="1800" b="1" i="0">
                <a:solidFill>
                  <a:srgbClr val="338076"/>
                </a:solidFill>
                <a:latin typeface="Arial"/>
                <a:ea typeface="Arial"/>
                <a:cs typeface="Arial"/>
                <a:sym typeface="Arial"/>
              </a:rPr>
              <a:t> 5: </a:t>
            </a:r>
            <a:r>
              <a:rPr lang="en-US" sz="1800" b="1" i="0">
                <a:solidFill>
                  <a:srgbClr val="93D4CC"/>
                </a:solidFill>
                <a:latin typeface="Arial"/>
                <a:ea typeface="Arial"/>
                <a:cs typeface="Arial"/>
                <a:sym typeface="Arial"/>
              </a:rPr>
              <a:t>Σχεδιάστε την κατάρτισή σας</a:t>
            </a:r>
            <a:endParaRPr b="0" i="0">
              <a:solidFill>
                <a:srgbClr val="000000"/>
              </a:solidFill>
              <a:latin typeface="Arial"/>
              <a:ea typeface="Arial"/>
              <a:cs typeface="Arial"/>
              <a:sym typeface="Arial"/>
            </a:endParaRPr>
          </a:p>
          <a:p>
            <a:pPr marL="285750" lvl="0" indent="-285750" algn="l" rtl="0">
              <a:lnSpc>
                <a:spcPct val="90000"/>
              </a:lnSpc>
              <a:spcBef>
                <a:spcPts val="1000"/>
              </a:spcBef>
              <a:spcAft>
                <a:spcPts val="0"/>
              </a:spcAft>
              <a:buClr>
                <a:srgbClr val="636A6F"/>
              </a:buClr>
              <a:buSzPts val="1800"/>
              <a:buFont typeface="Noto Sans Symbols"/>
              <a:buChar char="✔"/>
            </a:pPr>
            <a:r>
              <a:rPr lang="en-US">
                <a:solidFill>
                  <a:srgbClr val="636A6F"/>
                </a:solidFill>
              </a:rPr>
              <a:t>Δώστε προτεραιότητα στις εκπαιδευτικές δραστηριότητες που θα οργανωθούν. Για παράδειγμα, εάν ο οργανισμός επιθυμεί να χρησιμοποιήσει ένα συγκεκριμένο είδος ψηφιακών εργαλείων και τεχνικών, θα πρέπει να προσφέρει στους υπαλλήλους του στοχοθετημένη κατάρτιση σχετικά με αυτό είτε δημιουργώντας νέες εργαλειοθήκες και πόρους είτε κάνοντας αξιοποίηση των ήδη διαθέσιμων εκπαιδευτικών πόρων που δεν έχουν χρησιμοποιηθεί σωστά</a:t>
            </a:r>
            <a:r>
              <a:rPr lang="en-US" sz="1800" b="0" i="0">
                <a:solidFill>
                  <a:srgbClr val="636A6F"/>
                </a:solidFill>
                <a:latin typeface="Arial"/>
                <a:ea typeface="Arial"/>
                <a:cs typeface="Arial"/>
                <a:sym typeface="Arial"/>
              </a:rPr>
              <a:t>.</a:t>
            </a:r>
            <a:endParaRPr/>
          </a:p>
          <a:p>
            <a:pPr marL="285750" lvl="0" indent="-285750" algn="l" rtl="0">
              <a:lnSpc>
                <a:spcPct val="90000"/>
              </a:lnSpc>
              <a:spcBef>
                <a:spcPts val="1000"/>
              </a:spcBef>
              <a:spcAft>
                <a:spcPts val="0"/>
              </a:spcAft>
              <a:buClr>
                <a:srgbClr val="636A6F"/>
              </a:buClr>
              <a:buSzPts val="1800"/>
              <a:buFont typeface="Noto Sans Symbols"/>
              <a:buChar char="✔"/>
            </a:pPr>
            <a:r>
              <a:rPr lang="en-US" sz="1800" b="0" i="0">
                <a:solidFill>
                  <a:srgbClr val="636A6F"/>
                </a:solidFill>
                <a:latin typeface="Arial"/>
                <a:ea typeface="Arial"/>
                <a:cs typeface="Arial"/>
                <a:sym typeface="Arial"/>
              </a:rPr>
              <a:t>Μην ξεχάσετε να καλύψετε τους διαφορετικούς τρόπους μάθησης των υπαλλήλων διαφορετικών ηλικιών. Κάθε γενιά μπορεί να ανταποκριθεί διαφορετικά σε διαφορετικό στυλ μάθησης, συμπεριλαμβανομένης της ηλεκτρονικής μάθησης, της πρόσωπο με πρόσωπο ή της μικτής μάθησης.</a:t>
            </a:r>
            <a:endParaRPr/>
          </a:p>
          <a:p>
            <a:pPr marL="285750" lvl="0" indent="-285750" algn="l" rtl="0">
              <a:lnSpc>
                <a:spcPct val="90000"/>
              </a:lnSpc>
              <a:spcBef>
                <a:spcPts val="1000"/>
              </a:spcBef>
              <a:spcAft>
                <a:spcPts val="0"/>
              </a:spcAft>
              <a:buClr>
                <a:srgbClr val="636A6F"/>
              </a:buClr>
              <a:buSzPts val="1800"/>
              <a:buFont typeface="Noto Sans Symbols"/>
              <a:buChar char="✔"/>
            </a:pPr>
            <a:r>
              <a:rPr lang="en-US" sz="1800" b="0" i="0">
                <a:solidFill>
                  <a:srgbClr val="636A6F"/>
                </a:solidFill>
                <a:latin typeface="Arial"/>
                <a:ea typeface="Arial"/>
                <a:cs typeface="Arial"/>
                <a:sym typeface="Arial"/>
              </a:rPr>
              <a:t>Για τους πιο ώριμους εργαζόμενους, θα ήταν καλό να συμπεριλάβετε έναν βασικό ομιλητή ή ένα άτομο σε θέση εξουσίας από τον οργανισμό σας. </a:t>
            </a:r>
            <a:endParaRPr/>
          </a:p>
          <a:p>
            <a:pPr marL="285750" lvl="0" indent="-171450" algn="l" rtl="0">
              <a:lnSpc>
                <a:spcPct val="90000"/>
              </a:lnSpc>
              <a:spcBef>
                <a:spcPts val="1000"/>
              </a:spcBef>
              <a:spcAft>
                <a:spcPts val="0"/>
              </a:spcAft>
              <a:buClr>
                <a:schemeClr val="lt2"/>
              </a:buClr>
              <a:buSzPts val="1800"/>
              <a:buFont typeface="Noto Sans Symbols"/>
              <a:buNone/>
            </a:pPr>
            <a:endParaRPr/>
          </a:p>
        </p:txBody>
      </p:sp>
      <p:sp>
        <p:nvSpPr>
          <p:cNvPr id="260" name="Google Shape;260;p21"/>
          <p:cNvSpPr txBox="1">
            <a:spLocks noGrp="1"/>
          </p:cNvSpPr>
          <p:nvPr>
            <p:ph type="body" idx="3"/>
          </p:nvPr>
        </p:nvSpPr>
        <p:spPr>
          <a:xfrm>
            <a:off x="0" y="579240"/>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Δραστηριότητα 1.2 Κατανόηση των μαθησιακών αναγκών του οργανισμού</a:t>
            </a:r>
            <a:endParaRPr/>
          </a:p>
          <a:p>
            <a:pPr marL="0" lvl="0" indent="0" algn="just" rtl="0">
              <a:lnSpc>
                <a:spcPct val="90000"/>
              </a:lnSpc>
              <a:spcBef>
                <a:spcPts val="1000"/>
              </a:spcBef>
              <a:spcAft>
                <a:spcPts val="0"/>
              </a:spcAft>
              <a:buClr>
                <a:schemeClr val="accent6"/>
              </a:buClr>
              <a:buSzPts val="2400"/>
              <a:buNone/>
            </a:pPr>
            <a:endParaRPr>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267" name="Google Shape;267;p22"/>
          <p:cNvSpPr txBox="1">
            <a:spLocks noGrp="1"/>
          </p:cNvSpPr>
          <p:nvPr>
            <p:ph type="body" idx="3"/>
          </p:nvPr>
        </p:nvSpPr>
        <p:spPr>
          <a:xfrm>
            <a:off x="97970" y="718800"/>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Δραστηριότητα 1.2 Κατανόηση των μαθησιακών αναγκών του οργανισμού</a:t>
            </a:r>
            <a:endParaRPr/>
          </a:p>
        </p:txBody>
      </p:sp>
      <p:pic>
        <p:nvPicPr>
          <p:cNvPr id="4" name="Picture 3">
            <a:extLst>
              <a:ext uri="{FF2B5EF4-FFF2-40B4-BE49-F238E27FC236}">
                <a16:creationId xmlns:a16="http://schemas.microsoft.com/office/drawing/2014/main" id="{932AA6AF-CC0B-4094-AFDE-645ECC6E9207}"/>
              </a:ext>
            </a:extLst>
          </p:cNvPr>
          <p:cNvPicPr>
            <a:picLocks noChangeAspect="1"/>
          </p:cNvPicPr>
          <p:nvPr/>
        </p:nvPicPr>
        <p:blipFill>
          <a:blip r:embed="rId3"/>
          <a:stretch>
            <a:fillRect/>
          </a:stretch>
        </p:blipFill>
        <p:spPr>
          <a:xfrm>
            <a:off x="1330037" y="1963961"/>
            <a:ext cx="1809091" cy="4413088"/>
          </a:xfrm>
          <a:prstGeom prst="rect">
            <a:avLst/>
          </a:prstGeom>
        </p:spPr>
      </p:pic>
      <p:pic>
        <p:nvPicPr>
          <p:cNvPr id="6" name="Picture 5">
            <a:extLst>
              <a:ext uri="{FF2B5EF4-FFF2-40B4-BE49-F238E27FC236}">
                <a16:creationId xmlns:a16="http://schemas.microsoft.com/office/drawing/2014/main" id="{1E19962E-DD5F-4624-BBC2-436F08B58A74}"/>
              </a:ext>
            </a:extLst>
          </p:cNvPr>
          <p:cNvPicPr>
            <a:picLocks noChangeAspect="1"/>
          </p:cNvPicPr>
          <p:nvPr/>
        </p:nvPicPr>
        <p:blipFill>
          <a:blip r:embed="rId4"/>
          <a:stretch>
            <a:fillRect/>
          </a:stretch>
        </p:blipFill>
        <p:spPr>
          <a:xfrm>
            <a:off x="3869998" y="1963961"/>
            <a:ext cx="2009068" cy="4413088"/>
          </a:xfrm>
          <a:prstGeom prst="rect">
            <a:avLst/>
          </a:prstGeom>
        </p:spPr>
      </p:pic>
      <p:pic>
        <p:nvPicPr>
          <p:cNvPr id="7" name="Picture 6">
            <a:extLst>
              <a:ext uri="{FF2B5EF4-FFF2-40B4-BE49-F238E27FC236}">
                <a16:creationId xmlns:a16="http://schemas.microsoft.com/office/drawing/2014/main" id="{DFFF0D72-8C53-4AA1-82CB-2B1CF6C820F4}"/>
              </a:ext>
            </a:extLst>
          </p:cNvPr>
          <p:cNvPicPr>
            <a:picLocks noChangeAspect="1"/>
          </p:cNvPicPr>
          <p:nvPr/>
        </p:nvPicPr>
        <p:blipFill>
          <a:blip r:embed="rId5"/>
          <a:stretch>
            <a:fillRect/>
          </a:stretch>
        </p:blipFill>
        <p:spPr>
          <a:xfrm>
            <a:off x="6609935" y="1963960"/>
            <a:ext cx="1809090" cy="4413087"/>
          </a:xfrm>
          <a:prstGeom prst="rect">
            <a:avLst/>
          </a:prstGeom>
        </p:spPr>
      </p:pic>
      <p:pic>
        <p:nvPicPr>
          <p:cNvPr id="8" name="Picture 7">
            <a:extLst>
              <a:ext uri="{FF2B5EF4-FFF2-40B4-BE49-F238E27FC236}">
                <a16:creationId xmlns:a16="http://schemas.microsoft.com/office/drawing/2014/main" id="{B0E14C32-08F7-4E7A-9C2E-895969EA5AFB}"/>
              </a:ext>
            </a:extLst>
          </p:cNvPr>
          <p:cNvPicPr>
            <a:picLocks noChangeAspect="1"/>
          </p:cNvPicPr>
          <p:nvPr/>
        </p:nvPicPr>
        <p:blipFill>
          <a:blip r:embed="rId6"/>
          <a:stretch>
            <a:fillRect/>
          </a:stretch>
        </p:blipFill>
        <p:spPr>
          <a:xfrm>
            <a:off x="9149894" y="1963960"/>
            <a:ext cx="1902037" cy="441308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273" name="Google Shape;273;p23"/>
          <p:cNvSpPr txBox="1">
            <a:spLocks noGrp="1"/>
          </p:cNvSpPr>
          <p:nvPr>
            <p:ph type="body" idx="3"/>
          </p:nvPr>
        </p:nvSpPr>
        <p:spPr>
          <a:xfrm>
            <a:off x="97970" y="579240"/>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Δραστηριότητα 1.2 Κατανόηση των μαθησιακών αναγκών του οργανισμού</a:t>
            </a:r>
            <a:endParaRPr/>
          </a:p>
        </p:txBody>
      </p:sp>
      <p:sp>
        <p:nvSpPr>
          <p:cNvPr id="274" name="Google Shape;274;p23"/>
          <p:cNvSpPr txBox="1">
            <a:spLocks noGrp="1"/>
          </p:cNvSpPr>
          <p:nvPr>
            <p:ph type="body" idx="1"/>
          </p:nvPr>
        </p:nvSpPr>
        <p:spPr>
          <a:xfrm>
            <a:off x="97971" y="1462684"/>
            <a:ext cx="11549386"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3D4CC"/>
              </a:buClr>
              <a:buSzPts val="1800"/>
              <a:buNone/>
            </a:pPr>
            <a:r>
              <a:rPr lang="en-US" sz="1800" b="1" i="0">
                <a:solidFill>
                  <a:srgbClr val="93D4CC"/>
                </a:solidFill>
                <a:latin typeface="Arial"/>
                <a:ea typeface="Arial"/>
                <a:cs typeface="Arial"/>
                <a:sym typeface="Arial"/>
              </a:rPr>
              <a:t>Σύνδεσμοι</a:t>
            </a:r>
            <a:r>
              <a:rPr lang="en-US" sz="1800" b="0" i="0">
                <a:solidFill>
                  <a:srgbClr val="93D4CC"/>
                </a:solidFill>
                <a:latin typeface="Arial"/>
                <a:ea typeface="Arial"/>
                <a:cs typeface="Arial"/>
                <a:sym typeface="Arial"/>
              </a:rPr>
              <a:t> </a:t>
            </a:r>
            <a:endParaRPr b="0" i="0">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Arial"/>
                <a:ea typeface="Arial"/>
                <a:cs typeface="Arial"/>
                <a:sym typeface="Arial"/>
              </a:rPr>
              <a:t>Διαδικασία αξιολόγησης αναγκών</a:t>
            </a:r>
            <a:endParaRPr/>
          </a:p>
          <a:p>
            <a:pPr marL="0" lvl="0" indent="0" algn="l" rtl="0">
              <a:lnSpc>
                <a:spcPct val="90000"/>
              </a:lnSpc>
              <a:spcBef>
                <a:spcPts val="1000"/>
              </a:spcBef>
              <a:spcAft>
                <a:spcPts val="0"/>
              </a:spcAft>
              <a:buClr>
                <a:srgbClr val="636A6F"/>
              </a:buClr>
              <a:buSzPts val="1800"/>
              <a:buNone/>
            </a:pPr>
            <a:r>
              <a:rPr lang="en-US" sz="1800" b="0" i="0" u="sng" strike="noStrike">
                <a:solidFill>
                  <a:srgbClr val="93D4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https://www.youtube.com/watch?v=YbL2k9rGqWU&amp;ab_channel=GreggU</a:t>
            </a:r>
            <a:r>
              <a:rPr lang="en-US" sz="1800" b="0" i="0">
                <a:solidFill>
                  <a:srgbClr val="636A6F"/>
                </a:solidFill>
                <a:latin typeface="Arial"/>
                <a:ea typeface="Arial"/>
                <a:cs typeface="Arial"/>
                <a:sym typeface="Arial"/>
              </a:rPr>
              <a:t> </a:t>
            </a:r>
            <a:endParaRPr b="0" i="0">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Arial"/>
                <a:ea typeface="Arial"/>
                <a:cs typeface="Arial"/>
                <a:sym typeface="Arial"/>
              </a:rPr>
              <a:t>6 βήματα για τη διεξαγωγή μιας ανάλυσης και ανάλυσης αναγκών κατάρτισης</a:t>
            </a:r>
            <a:endParaRPr/>
          </a:p>
          <a:p>
            <a:pPr marL="0" lvl="0" indent="0" algn="l" rtl="0">
              <a:lnSpc>
                <a:spcPct val="90000"/>
              </a:lnSpc>
              <a:spcBef>
                <a:spcPts val="1000"/>
              </a:spcBef>
              <a:spcAft>
                <a:spcPts val="0"/>
              </a:spcAft>
              <a:buClr>
                <a:srgbClr val="636A6F"/>
              </a:buClr>
              <a:buSzPts val="1800"/>
              <a:buNone/>
            </a:pPr>
            <a:r>
              <a:rPr lang="en-US" sz="1800" b="0" i="0" u="sng" strike="noStrike">
                <a:solidFill>
                  <a:srgbClr val="93D4CC"/>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https://www.youtube.com/watch?v=-CSEtFSngLc&amp;ab_channel=Telania</a:t>
            </a:r>
            <a:r>
              <a:rPr lang="en-US" sz="1800" b="0" i="0">
                <a:solidFill>
                  <a:srgbClr val="636A6F"/>
                </a:solidFill>
                <a:latin typeface="Arial"/>
                <a:ea typeface="Arial"/>
                <a:cs typeface="Arial"/>
                <a:sym typeface="Arial"/>
              </a:rPr>
              <a:t> </a:t>
            </a:r>
            <a:endParaRPr b="0" i="0">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Arial"/>
                <a:ea typeface="Arial"/>
                <a:cs typeface="Arial"/>
                <a:sym typeface="Arial"/>
              </a:rPr>
              <a:t>Εμπειρογνωμοσύνη: Πώς να διεξαγάγετε μια αποτελεσματική ανάλυση αναγκών κατάρτισης</a:t>
            </a:r>
            <a:endParaRPr/>
          </a:p>
          <a:p>
            <a:pPr marL="0" lvl="0" indent="0" algn="l" rtl="0">
              <a:lnSpc>
                <a:spcPct val="90000"/>
              </a:lnSpc>
              <a:spcBef>
                <a:spcPts val="1000"/>
              </a:spcBef>
              <a:spcAft>
                <a:spcPts val="0"/>
              </a:spcAft>
              <a:buClr>
                <a:srgbClr val="636A6F"/>
              </a:buClr>
              <a:buSzPts val="1800"/>
              <a:buNone/>
            </a:pPr>
            <a:r>
              <a:rPr lang="en-US" sz="1800" b="0" i="0" u="sng" strike="noStrike">
                <a:solidFill>
                  <a:srgbClr val="93D4CC"/>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https://www.youtube.com/watch?v=wRKsQtfjJ38&amp;ab_channel=GRCSolutionsTV</a:t>
            </a:r>
            <a:endParaRPr b="0" i="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a:p>
        </p:txBody>
      </p:sp>
      <p:pic>
        <p:nvPicPr>
          <p:cNvPr id="275" name="Google Shape;275;p23"/>
          <p:cNvPicPr preferRelativeResize="0"/>
          <p:nvPr/>
        </p:nvPicPr>
        <p:blipFill rotWithShape="1">
          <a:blip r:embed="rId6">
            <a:alphaModFix/>
          </a:blip>
          <a:srcRect/>
          <a:stretch/>
        </p:blipFill>
        <p:spPr>
          <a:xfrm>
            <a:off x="6557338" y="4430344"/>
            <a:ext cx="2526702" cy="19299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graphicFrame>
        <p:nvGraphicFramePr>
          <p:cNvPr id="281" name="Google Shape;281;p24"/>
          <p:cNvGraphicFramePr/>
          <p:nvPr>
            <p:extLst>
              <p:ext uri="{D42A27DB-BD31-4B8C-83A1-F6EECF244321}">
                <p14:modId xmlns:p14="http://schemas.microsoft.com/office/powerpoint/2010/main" val="1085422089"/>
              </p:ext>
            </p:extLst>
          </p:nvPr>
        </p:nvGraphicFramePr>
        <p:xfrm>
          <a:off x="2797630" y="2131476"/>
          <a:ext cx="6571225" cy="3878835"/>
        </p:xfrm>
        <a:graphic>
          <a:graphicData uri="http://schemas.openxmlformats.org/drawingml/2006/table">
            <a:tbl>
              <a:tblPr>
                <a:noFill/>
                <a:tableStyleId>{C3A7A17A-1C0E-46B0-AA9B-23ABA6A2483C}</a:tableStyleId>
              </a:tblPr>
              <a:tblGrid>
                <a:gridCol w="1658850">
                  <a:extLst>
                    <a:ext uri="{9D8B030D-6E8A-4147-A177-3AD203B41FA5}">
                      <a16:colId xmlns:a16="http://schemas.microsoft.com/office/drawing/2014/main" val="20000"/>
                    </a:ext>
                  </a:extLst>
                </a:gridCol>
                <a:gridCol w="4912375">
                  <a:extLst>
                    <a:ext uri="{9D8B030D-6E8A-4147-A177-3AD203B41FA5}">
                      <a16:colId xmlns:a16="http://schemas.microsoft.com/office/drawing/2014/main" val="20001"/>
                    </a:ext>
                  </a:extLst>
                </a:gridCol>
              </a:tblGrid>
              <a:tr h="546875">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Εφαρμογή:</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636A6F"/>
                          </a:solidFill>
                          <a:latin typeface="Arial"/>
                          <a:ea typeface="Arial"/>
                          <a:cs typeface="Arial"/>
                          <a:sym typeface="Arial"/>
                        </a:rPr>
                        <a:t>Αυτή</a:t>
                      </a:r>
                      <a:r>
                        <a:rPr lang="en-US" sz="1400" b="0" i="0" u="none" strike="noStrike" cap="none" dirty="0">
                          <a:solidFill>
                            <a:srgbClr val="636A6F"/>
                          </a:solidFill>
                          <a:latin typeface="Arial"/>
                          <a:ea typeface="Arial"/>
                          <a:cs typeface="Arial"/>
                          <a:sym typeface="Arial"/>
                        </a:rPr>
                        <a:t> η </a:t>
                      </a:r>
                      <a:r>
                        <a:rPr lang="en-US" sz="1400" b="0" i="0" u="none" strike="noStrike" cap="none" dirty="0" err="1">
                          <a:solidFill>
                            <a:srgbClr val="636A6F"/>
                          </a:solidFill>
                          <a:latin typeface="Arial"/>
                          <a:ea typeface="Arial"/>
                          <a:cs typeface="Arial"/>
                          <a:sym typeface="Arial"/>
                        </a:rPr>
                        <a:t>δρ</a:t>
                      </a:r>
                      <a:r>
                        <a:rPr lang="en-US" sz="1400" b="0" i="0" u="none" strike="noStrike" cap="none" dirty="0">
                          <a:solidFill>
                            <a:srgbClr val="636A6F"/>
                          </a:solidFill>
                          <a:latin typeface="Arial"/>
                          <a:ea typeface="Arial"/>
                          <a:cs typeface="Arial"/>
                          <a:sym typeface="Arial"/>
                        </a:rPr>
                        <a:t>αστηριότητα έχει σχεδιαστεί για να πραγματοποιείται </a:t>
                      </a:r>
                      <a:r>
                        <a:rPr lang="el-GR" sz="1400" b="0" i="0" u="none" strike="noStrike" cap="none" dirty="0" err="1">
                          <a:solidFill>
                            <a:srgbClr val="636A6F"/>
                          </a:solidFill>
                          <a:latin typeface="Arial"/>
                          <a:ea typeface="Arial"/>
                          <a:cs typeface="Arial"/>
                          <a:sym typeface="Arial"/>
                        </a:rPr>
                        <a:t>διαζώσης</a:t>
                      </a:r>
                      <a:r>
                        <a:rPr lang="el-GR" sz="1400" b="0" i="0" u="none" strike="noStrike" cap="none" baseline="0" dirty="0">
                          <a:solidFill>
                            <a:srgbClr val="636A6F"/>
                          </a:solidFill>
                          <a:latin typeface="Arial"/>
                          <a:ea typeface="Arial"/>
                          <a:cs typeface="Arial"/>
                          <a:sym typeface="Arial"/>
                        </a:rPr>
                        <a:t> </a:t>
                      </a:r>
                      <a:r>
                        <a:rPr lang="en-US" sz="1400" b="0" i="0" u="none" strike="noStrike" cap="none" dirty="0">
                          <a:solidFill>
                            <a:srgbClr val="636A6F"/>
                          </a:solidFill>
                          <a:latin typeface="Arial"/>
                          <a:ea typeface="Arial"/>
                          <a:cs typeface="Arial"/>
                          <a:sym typeface="Arial"/>
                        </a:rPr>
                        <a:t>και διαδικτυακά. </a:t>
                      </a:r>
                      <a:endParaRPr sz="1400" b="0" i="0" u="none" strike="noStrike" cap="none" dirty="0"/>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0"/>
                  </a:ext>
                </a:extLst>
              </a:tr>
              <a:tr h="14476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Στόχοι: </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636A6F"/>
                          </a:solidFill>
                          <a:latin typeface="Arial"/>
                          <a:ea typeface="Arial"/>
                          <a:cs typeface="Arial"/>
                          <a:sym typeface="Arial"/>
                        </a:rPr>
                        <a:t>Οι</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στόχοι</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είν</a:t>
                      </a:r>
                      <a:r>
                        <a:rPr lang="en-US" sz="1400" b="0" i="0" u="none" strike="noStrike" cap="none" dirty="0">
                          <a:solidFill>
                            <a:srgbClr val="636A6F"/>
                          </a:solidFill>
                          <a:latin typeface="Arial"/>
                          <a:ea typeface="Arial"/>
                          <a:cs typeface="Arial"/>
                          <a:sym typeface="Arial"/>
                        </a:rPr>
                        <a:t>αι οι εξής: </a:t>
                      </a:r>
                      <a:endParaRPr sz="1400" b="0" i="0" u="none" strike="noStrike" cap="none" dirty="0"/>
                    </a:p>
                    <a:p>
                      <a:pPr marL="0" marR="0" lvl="0" indent="0" algn="l" rtl="0">
                        <a:lnSpc>
                          <a:spcPct val="100000"/>
                        </a:lnSpc>
                        <a:spcBef>
                          <a:spcPts val="0"/>
                        </a:spcBef>
                        <a:spcAft>
                          <a:spcPts val="0"/>
                        </a:spcAft>
                        <a:buClr>
                          <a:srgbClr val="636A6F"/>
                        </a:buClr>
                        <a:buSzPts val="1400"/>
                        <a:buFont typeface="Arial"/>
                        <a:buChar char="•"/>
                      </a:pPr>
                      <a:r>
                        <a:rPr lang="en-US" sz="1400" b="0" i="0" u="none" strike="noStrike" cap="none" dirty="0" err="1">
                          <a:solidFill>
                            <a:srgbClr val="636A6F"/>
                          </a:solidFill>
                          <a:latin typeface="Arial"/>
                          <a:ea typeface="Arial"/>
                          <a:cs typeface="Arial"/>
                          <a:sym typeface="Arial"/>
                        </a:rPr>
                        <a:t>Ορισμός</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της</a:t>
                      </a:r>
                      <a:r>
                        <a:rPr lang="en-US" sz="1400" b="0" i="0" u="none" strike="noStrike" cap="none" dirty="0">
                          <a:solidFill>
                            <a:srgbClr val="636A6F"/>
                          </a:solidFill>
                          <a:latin typeface="Arial"/>
                          <a:ea typeface="Arial"/>
                          <a:cs typeface="Arial"/>
                          <a:sym typeface="Arial"/>
                        </a:rPr>
                        <a:t> α</a:t>
                      </a:r>
                      <a:r>
                        <a:rPr lang="en-US" sz="1400" b="0" i="0" u="none" strike="noStrike" cap="none" dirty="0" err="1">
                          <a:solidFill>
                            <a:srgbClr val="636A6F"/>
                          </a:solidFill>
                          <a:latin typeface="Arial"/>
                          <a:ea typeface="Arial"/>
                          <a:cs typeface="Arial"/>
                          <a:sym typeface="Arial"/>
                        </a:rPr>
                        <a:t>νάλυσης</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των</a:t>
                      </a:r>
                      <a:r>
                        <a:rPr lang="en-US" sz="1400" b="0" i="0" u="none" strike="noStrike" cap="none" dirty="0">
                          <a:solidFill>
                            <a:srgbClr val="636A6F"/>
                          </a:solidFill>
                          <a:latin typeface="Arial"/>
                          <a:ea typeface="Arial"/>
                          <a:cs typeface="Arial"/>
                          <a:sym typeface="Arial"/>
                        </a:rPr>
                        <a:t> μα</a:t>
                      </a:r>
                      <a:r>
                        <a:rPr lang="en-US" sz="1400" b="0" i="0" u="none" strike="noStrike" cap="none" dirty="0" err="1">
                          <a:solidFill>
                            <a:srgbClr val="636A6F"/>
                          </a:solidFill>
                          <a:latin typeface="Arial"/>
                          <a:ea typeface="Arial"/>
                          <a:cs typeface="Arial"/>
                          <a:sym typeface="Arial"/>
                        </a:rPr>
                        <a:t>θησι</a:t>
                      </a:r>
                      <a:r>
                        <a:rPr lang="en-US" sz="1400" b="0" i="0" u="none" strike="noStrike" cap="none" dirty="0">
                          <a:solidFill>
                            <a:srgbClr val="636A6F"/>
                          </a:solidFill>
                          <a:latin typeface="Arial"/>
                          <a:ea typeface="Arial"/>
                          <a:cs typeface="Arial"/>
                          <a:sym typeface="Arial"/>
                        </a:rPr>
                        <a:t>ακών αναγκών</a:t>
                      </a:r>
                      <a:endParaRPr dirty="0"/>
                    </a:p>
                    <a:p>
                      <a:pPr marL="0" marR="0" lvl="0" indent="0" algn="l" rtl="0">
                        <a:lnSpc>
                          <a:spcPct val="100000"/>
                        </a:lnSpc>
                        <a:spcBef>
                          <a:spcPts val="0"/>
                        </a:spcBef>
                        <a:spcAft>
                          <a:spcPts val="0"/>
                        </a:spcAft>
                        <a:buClr>
                          <a:srgbClr val="636A6F"/>
                        </a:buClr>
                        <a:buSzPts val="1400"/>
                        <a:buFont typeface="Arial"/>
                        <a:buChar char="•"/>
                      </a:pPr>
                      <a:r>
                        <a:rPr lang="en-US" sz="1400" b="0" i="0" u="none" strike="noStrike" cap="none" dirty="0" err="1">
                          <a:solidFill>
                            <a:srgbClr val="636A6F"/>
                          </a:solidFill>
                          <a:latin typeface="Arial"/>
                          <a:ea typeface="Arial"/>
                          <a:cs typeface="Arial"/>
                          <a:sym typeface="Arial"/>
                        </a:rPr>
                        <a:t>Ορισμός</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σχετικών</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εργ</a:t>
                      </a:r>
                      <a:r>
                        <a:rPr lang="en-US" sz="1400" b="0" i="0" u="none" strike="noStrike" cap="none" dirty="0">
                          <a:solidFill>
                            <a:srgbClr val="636A6F"/>
                          </a:solidFill>
                          <a:latin typeface="Arial"/>
                          <a:ea typeface="Arial"/>
                          <a:cs typeface="Arial"/>
                          <a:sym typeface="Arial"/>
                        </a:rPr>
                        <a:t>αλείων και μεθοδολογιών</a:t>
                      </a:r>
                      <a:endParaRPr dirty="0"/>
                    </a:p>
                    <a:p>
                      <a:pPr marL="0" marR="0" lvl="0" indent="0" algn="l" rtl="0">
                        <a:lnSpc>
                          <a:spcPct val="100000"/>
                        </a:lnSpc>
                        <a:spcBef>
                          <a:spcPts val="0"/>
                        </a:spcBef>
                        <a:spcAft>
                          <a:spcPts val="0"/>
                        </a:spcAft>
                        <a:buClr>
                          <a:srgbClr val="636A6F"/>
                        </a:buClr>
                        <a:buSzPts val="1400"/>
                        <a:buFont typeface="Arial"/>
                        <a:buChar char="•"/>
                      </a:pPr>
                      <a:r>
                        <a:rPr lang="en-US" sz="1400" b="0" i="0" u="none" strike="noStrike" cap="none" dirty="0" err="1">
                          <a:solidFill>
                            <a:srgbClr val="636A6F"/>
                          </a:solidFill>
                          <a:latin typeface="Arial"/>
                          <a:ea typeface="Arial"/>
                          <a:cs typeface="Arial"/>
                          <a:sym typeface="Arial"/>
                        </a:rPr>
                        <a:t>Ορισμός</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τρό</a:t>
                      </a:r>
                      <a:r>
                        <a:rPr lang="en-US" sz="1400" b="0" i="0" u="none" strike="noStrike" cap="none" dirty="0">
                          <a:solidFill>
                            <a:srgbClr val="636A6F"/>
                          </a:solidFill>
                          <a:latin typeface="Arial"/>
                          <a:ea typeface="Arial"/>
                          <a:cs typeface="Arial"/>
                          <a:sym typeface="Arial"/>
                        </a:rPr>
                        <a:t>πων διευκόλυνσης της διαδικασίας ανάλυσης των αναγκών </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636A6F"/>
                          </a:solidFill>
                          <a:latin typeface="Arial"/>
                          <a:ea typeface="Arial"/>
                          <a:cs typeface="Arial"/>
                          <a:sym typeface="Arial"/>
                        </a:rPr>
                        <a:t> </a:t>
                      </a:r>
                      <a:endParaRPr sz="1400" b="0" i="0" u="none" strike="noStrike" cap="none" dirty="0"/>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1"/>
                  </a:ext>
                </a:extLst>
              </a:tr>
              <a:tr h="12224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Δεξιότητα/ες: </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636A6F"/>
                        </a:buClr>
                        <a:buSzPts val="1400"/>
                        <a:buFont typeface="Arial"/>
                        <a:buChar char="•"/>
                      </a:pPr>
                      <a:r>
                        <a:rPr lang="en-US" sz="1400" b="0" i="0" u="none" strike="noStrike" cap="none">
                          <a:solidFill>
                            <a:srgbClr val="636A6F"/>
                          </a:solidFill>
                          <a:latin typeface="Arial"/>
                          <a:ea typeface="Arial"/>
                          <a:cs typeface="Arial"/>
                          <a:sym typeface="Arial"/>
                        </a:rPr>
                        <a:t>Η </a:t>
                      </a:r>
                      <a:r>
                        <a:rPr lang="en-US" sz="1400" b="1" i="0" u="none" strike="noStrike" cap="none">
                          <a:solidFill>
                            <a:srgbClr val="636A6F"/>
                          </a:solidFill>
                          <a:latin typeface="Arial"/>
                          <a:ea typeface="Arial"/>
                          <a:cs typeface="Arial"/>
                          <a:sym typeface="Arial"/>
                        </a:rPr>
                        <a:t>επίλυση προβλημάτων </a:t>
                      </a:r>
                      <a:r>
                        <a:rPr lang="en-US" sz="1400" b="0" i="0" u="none" strike="noStrike" cap="none">
                          <a:solidFill>
                            <a:srgbClr val="636A6F"/>
                          </a:solidFill>
                          <a:latin typeface="Arial"/>
                          <a:ea typeface="Arial"/>
                          <a:cs typeface="Arial"/>
                          <a:sym typeface="Arial"/>
                        </a:rPr>
                        <a:t>εντοπίζει γρήγορα το υποκείμενο ζήτημα και εφαρμόζει μια λύση.</a:t>
                      </a:r>
                      <a:endParaRPr/>
                    </a:p>
                    <a:p>
                      <a:pPr marL="0" marR="0" lvl="0" indent="0" algn="just" rtl="0">
                        <a:lnSpc>
                          <a:spcPct val="100000"/>
                        </a:lnSpc>
                        <a:spcBef>
                          <a:spcPts val="0"/>
                        </a:spcBef>
                        <a:spcAft>
                          <a:spcPts val="0"/>
                        </a:spcAft>
                        <a:buClr>
                          <a:srgbClr val="636A6F"/>
                        </a:buClr>
                        <a:buSzPts val="1400"/>
                        <a:buFont typeface="Arial"/>
                        <a:buChar char="•"/>
                      </a:pPr>
                      <a:r>
                        <a:rPr lang="en-US" sz="1400" b="1" i="0" u="none" strike="noStrike" cap="none">
                          <a:solidFill>
                            <a:srgbClr val="636A6F"/>
                          </a:solidFill>
                          <a:latin typeface="Arial"/>
                          <a:ea typeface="Arial"/>
                          <a:cs typeface="Arial"/>
                          <a:sym typeface="Arial"/>
                        </a:rPr>
                        <a:t>Στρατηγική σκέψη: </a:t>
                      </a:r>
                      <a:r>
                        <a:rPr lang="en-US" sz="1400" b="0" i="0" u="none" strike="noStrike" cap="none">
                          <a:solidFill>
                            <a:srgbClr val="636A6F"/>
                          </a:solidFill>
                          <a:latin typeface="Arial"/>
                          <a:ea typeface="Arial"/>
                          <a:cs typeface="Arial"/>
                          <a:sym typeface="Arial"/>
                        </a:rPr>
                        <a:t>μια διανοητική ή διαδικασία σκέψης που εφαρμόζεται από ένα άτομο στο πλαίσιο της επίτευξης ενός στόχου ή ενός συνόλου στόχων σε διάφορους τύπους προσπαθειών.</a:t>
                      </a:r>
                      <a:endParaRPr sz="1400" b="0" i="0" u="none" strike="noStrike" cap="none">
                        <a:latin typeface="Arial"/>
                        <a:ea typeface="Arial"/>
                        <a:cs typeface="Arial"/>
                        <a:sym typeface="Arial"/>
                      </a:endParaRPr>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2"/>
                  </a:ext>
                </a:extLst>
              </a:tr>
              <a:tr h="51270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Διάρκεια:</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636A6F"/>
                          </a:solidFill>
                          <a:latin typeface="Arial"/>
                          <a:ea typeface="Arial"/>
                          <a:cs typeface="Arial"/>
                          <a:sym typeface="Arial"/>
                        </a:rPr>
                        <a:t>1 </a:t>
                      </a:r>
                      <a:r>
                        <a:rPr lang="en-US" sz="1400" b="1" i="0" u="none" strike="noStrike" cap="none" dirty="0" err="1">
                          <a:solidFill>
                            <a:srgbClr val="636A6F"/>
                          </a:solidFill>
                          <a:latin typeface="Arial"/>
                          <a:ea typeface="Arial"/>
                          <a:cs typeface="Arial"/>
                          <a:sym typeface="Arial"/>
                        </a:rPr>
                        <a:t>ώρ</a:t>
                      </a:r>
                      <a:r>
                        <a:rPr lang="en-US" sz="1400" b="1" i="0" u="none" strike="noStrike" cap="none" dirty="0">
                          <a:solidFill>
                            <a:srgbClr val="636A6F"/>
                          </a:solidFill>
                          <a:latin typeface="Arial"/>
                          <a:ea typeface="Arial"/>
                          <a:cs typeface="Arial"/>
                          <a:sym typeface="Arial"/>
                        </a:rPr>
                        <a:t>α</a:t>
                      </a:r>
                      <a:r>
                        <a:rPr lang="en-US" sz="1400" b="0" i="0" u="none" strike="noStrike" cap="none" dirty="0">
                          <a:solidFill>
                            <a:srgbClr val="636A6F"/>
                          </a:solidFill>
                          <a:latin typeface="Arial"/>
                          <a:ea typeface="Arial"/>
                          <a:cs typeface="Arial"/>
                          <a:sym typeface="Arial"/>
                        </a:rPr>
                        <a:t> </a:t>
                      </a:r>
                      <a:endParaRPr sz="1400" b="0" i="0" u="none" strike="noStrike" cap="none" dirty="0"/>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82" name="Google Shape;282;p24"/>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1000"/>
              </a:spcBef>
              <a:spcAft>
                <a:spcPts val="0"/>
              </a:spcAft>
              <a:buClr>
                <a:srgbClr val="F2613A"/>
              </a:buClr>
              <a:buSzPts val="2400"/>
              <a:buNone/>
            </a:pPr>
            <a:r>
              <a:rPr lang="en-US">
                <a:solidFill>
                  <a:srgbClr val="F2613A"/>
                </a:solidFill>
              </a:rPr>
              <a:t>Δραστηριότητα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288" name="Google Shape;288;p25"/>
          <p:cNvSpPr txBox="1">
            <a:spLocks noGrp="1"/>
          </p:cNvSpPr>
          <p:nvPr>
            <p:ph type="body" idx="1"/>
          </p:nvPr>
        </p:nvSpPr>
        <p:spPr>
          <a:xfrm>
            <a:off x="392099" y="1889166"/>
            <a:ext cx="11356092"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r>
              <a:rPr lang="en-US" sz="1800" b="0" i="0" dirty="0" err="1">
                <a:latin typeface="Arial"/>
                <a:ea typeface="Arial"/>
                <a:cs typeface="Arial"/>
                <a:sym typeface="Arial"/>
              </a:rPr>
              <a:t>Αυτή</a:t>
            </a:r>
            <a:r>
              <a:rPr lang="en-US" sz="1800" b="0" i="0" dirty="0">
                <a:latin typeface="Arial"/>
                <a:ea typeface="Arial"/>
                <a:cs typeface="Arial"/>
                <a:sym typeface="Arial"/>
              </a:rPr>
              <a:t> η </a:t>
            </a:r>
            <a:r>
              <a:rPr lang="en-US" sz="1800" b="0" i="0" dirty="0" err="1">
                <a:latin typeface="Arial"/>
                <a:ea typeface="Arial"/>
                <a:cs typeface="Arial"/>
                <a:sym typeface="Arial"/>
              </a:rPr>
              <a:t>δρ</a:t>
            </a:r>
            <a:r>
              <a:rPr lang="en-US" sz="1800" b="0" i="0" dirty="0">
                <a:latin typeface="Arial"/>
                <a:ea typeface="Arial"/>
                <a:cs typeface="Arial"/>
                <a:sym typeface="Arial"/>
              </a:rPr>
              <a:t>αστηριότητα θα υλοποιηθεί με τα ακόλουθα βήματα: </a:t>
            </a:r>
            <a:endParaRPr lang="el-GR" sz="1800" b="0" i="0" dirty="0">
              <a:latin typeface="Arial"/>
              <a:ea typeface="Arial"/>
              <a:cs typeface="Arial"/>
              <a:sym typeface="Arial"/>
            </a:endParaRPr>
          </a:p>
          <a:p>
            <a:pPr marL="0" lvl="0" indent="0" algn="just" rtl="0">
              <a:lnSpc>
                <a:spcPct val="90000"/>
              </a:lnSpc>
              <a:spcBef>
                <a:spcPts val="0"/>
              </a:spcBef>
              <a:spcAft>
                <a:spcPts val="0"/>
              </a:spcAft>
              <a:buClr>
                <a:schemeClr val="lt2"/>
              </a:buClr>
              <a:buSzPts val="1800"/>
              <a:buNone/>
            </a:pPr>
            <a:endParaRPr dirty="0"/>
          </a:p>
          <a:p>
            <a:pPr marL="0" lvl="0" indent="0" algn="l" rtl="0">
              <a:lnSpc>
                <a:spcPct val="90000"/>
              </a:lnSpc>
              <a:spcBef>
                <a:spcPts val="1000"/>
              </a:spcBef>
              <a:spcAft>
                <a:spcPts val="0"/>
              </a:spcAft>
              <a:buClr>
                <a:srgbClr val="93D4CC"/>
              </a:buClr>
              <a:buSzPts val="1800"/>
              <a:buNone/>
            </a:pPr>
            <a:r>
              <a:rPr lang="en-US" sz="1800" b="1" i="0" dirty="0" err="1">
                <a:solidFill>
                  <a:srgbClr val="93D4CC"/>
                </a:solidFill>
                <a:latin typeface="Arial"/>
                <a:ea typeface="Arial"/>
                <a:cs typeface="Arial"/>
                <a:sym typeface="Arial"/>
              </a:rPr>
              <a:t>Ανάλυσ</a:t>
            </a:r>
            <a:r>
              <a:rPr lang="en-US" b="1" dirty="0" err="1">
                <a:solidFill>
                  <a:srgbClr val="93D4CC"/>
                </a:solidFill>
                <a:latin typeface="Arial"/>
                <a:ea typeface="Arial"/>
                <a:cs typeface="Arial"/>
                <a:sym typeface="Arial"/>
              </a:rPr>
              <a:t>η</a:t>
            </a:r>
            <a:r>
              <a:rPr lang="en-US" sz="1800" b="1" i="0" dirty="0">
                <a:solidFill>
                  <a:srgbClr val="93D4CC"/>
                </a:solidFill>
                <a:latin typeface="Arial"/>
                <a:ea typeface="Arial"/>
                <a:cs typeface="Arial"/>
                <a:sym typeface="Arial"/>
              </a:rPr>
              <a:t>:</a:t>
            </a:r>
            <a:r>
              <a:rPr lang="en-US" sz="1800" b="0" i="0" dirty="0">
                <a:solidFill>
                  <a:srgbClr val="93D4CC"/>
                </a:solidFill>
                <a:latin typeface="Arial"/>
                <a:ea typeface="Arial"/>
                <a:cs typeface="Arial"/>
                <a:sym typeface="Arial"/>
              </a:rPr>
              <a:t> </a:t>
            </a:r>
            <a:endParaRPr lang="el-GR" sz="1800" b="0" i="0" dirty="0">
              <a:solidFill>
                <a:srgbClr val="93D4CC"/>
              </a:solidFill>
              <a:latin typeface="Arial"/>
              <a:ea typeface="Arial"/>
              <a:cs typeface="Arial"/>
              <a:sym typeface="Arial"/>
            </a:endParaRPr>
          </a:p>
          <a:p>
            <a:pPr marL="0" lvl="0" indent="0" algn="l" rtl="0">
              <a:lnSpc>
                <a:spcPct val="90000"/>
              </a:lnSpc>
              <a:spcBef>
                <a:spcPts val="1000"/>
              </a:spcBef>
              <a:spcAft>
                <a:spcPts val="0"/>
              </a:spcAft>
              <a:buClr>
                <a:srgbClr val="93D4CC"/>
              </a:buClr>
              <a:buSzPts val="1800"/>
              <a:buNone/>
            </a:pPr>
            <a:endParaRPr b="0" i="0" dirty="0">
              <a:solidFill>
                <a:srgbClr val="000000"/>
              </a:solidFill>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r>
              <a:rPr lang="en-US" sz="1800" b="0" i="0" dirty="0" err="1">
                <a:latin typeface="Arial"/>
                <a:ea typeface="Arial"/>
                <a:cs typeface="Arial"/>
                <a:sym typeface="Arial"/>
              </a:rPr>
              <a:t>Στο</a:t>
            </a:r>
            <a:r>
              <a:rPr lang="en-US" sz="1800" b="0" i="0" dirty="0">
                <a:latin typeface="Arial"/>
                <a:ea typeface="Arial"/>
                <a:cs typeface="Arial"/>
                <a:sym typeface="Arial"/>
              </a:rPr>
              <a:t> </a:t>
            </a:r>
            <a:r>
              <a:rPr lang="en-US" sz="1800" b="0" i="0" dirty="0" err="1">
                <a:latin typeface="Arial"/>
                <a:ea typeface="Arial"/>
                <a:cs typeface="Arial"/>
                <a:sym typeface="Arial"/>
              </a:rPr>
              <a:t>στάδιο</a:t>
            </a:r>
            <a:r>
              <a:rPr lang="en-US" sz="1800" b="0" i="0" dirty="0">
                <a:latin typeface="Arial"/>
                <a:ea typeface="Arial"/>
                <a:cs typeface="Arial"/>
                <a:sym typeface="Arial"/>
              </a:rPr>
              <a:t> </a:t>
            </a:r>
            <a:r>
              <a:rPr lang="en-US" sz="1800" b="0" i="0" dirty="0" err="1">
                <a:latin typeface="Arial"/>
                <a:ea typeface="Arial"/>
                <a:cs typeface="Arial"/>
                <a:sym typeface="Arial"/>
              </a:rPr>
              <a:t>της</a:t>
            </a:r>
            <a:r>
              <a:rPr lang="en-US" sz="1800" b="0" i="0" dirty="0">
                <a:latin typeface="Arial"/>
                <a:ea typeface="Arial"/>
                <a:cs typeface="Arial"/>
                <a:sym typeface="Arial"/>
              </a:rPr>
              <a:t> α</a:t>
            </a:r>
            <a:r>
              <a:rPr lang="en-US" sz="1800" b="0" i="0" dirty="0" err="1">
                <a:latin typeface="Arial"/>
                <a:ea typeface="Arial"/>
                <a:cs typeface="Arial"/>
                <a:sym typeface="Arial"/>
              </a:rPr>
              <a:t>νάλυσης</a:t>
            </a:r>
            <a:r>
              <a:rPr lang="en-US" sz="1800" b="0" i="0" dirty="0">
                <a:latin typeface="Arial"/>
                <a:ea typeface="Arial"/>
                <a:cs typeface="Arial"/>
                <a:sym typeface="Arial"/>
              </a:rPr>
              <a:t>, θα </a:t>
            </a:r>
            <a:r>
              <a:rPr lang="en-US" sz="1800" b="0" i="0" dirty="0" err="1">
                <a:latin typeface="Arial"/>
                <a:ea typeface="Arial"/>
                <a:cs typeface="Arial"/>
                <a:sym typeface="Arial"/>
              </a:rPr>
              <a:t>ήτ</a:t>
            </a:r>
            <a:r>
              <a:rPr lang="en-US" sz="1800" b="0" i="0" dirty="0">
                <a:latin typeface="Arial"/>
                <a:ea typeface="Arial"/>
                <a:cs typeface="Arial"/>
                <a:sym typeface="Arial"/>
              </a:rPr>
              <a:t>αν καλό να εξετάσουμε τα ακόλουθα: </a:t>
            </a:r>
            <a:endParaRPr lang="el-GR" sz="1800" b="0" i="0" dirty="0">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endParaRPr b="0" i="0" dirty="0">
              <a:latin typeface="Arial"/>
              <a:ea typeface="Arial"/>
              <a:cs typeface="Arial"/>
              <a:sym typeface="Arial"/>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dirty="0" err="1">
                <a:latin typeface="Arial"/>
                <a:ea typeface="Arial"/>
                <a:cs typeface="Arial"/>
                <a:sym typeface="Arial"/>
              </a:rPr>
              <a:t>Ποι</a:t>
            </a:r>
            <a:r>
              <a:rPr lang="en-US" sz="1800" b="0" i="0" dirty="0">
                <a:latin typeface="Arial"/>
                <a:ea typeface="Arial"/>
                <a:cs typeface="Arial"/>
                <a:sym typeface="Arial"/>
              </a:rPr>
              <a:t>α είναι η ομάδα-στόχος και οι εκπαιδευτικοί της στόχοι, τα επίπεδα γνώσεων του παρελθόντος, οι εμπειρίες, οι ηλικίες, τα ενδιαφέροντα, το πολιτιστικό υπόβαθρο κ.λπ.  </a:t>
            </a:r>
            <a:endParaRPr dirty="0"/>
          </a:p>
          <a:p>
            <a:pPr marL="285750" lvl="0" indent="-285750" algn="l" rtl="0">
              <a:lnSpc>
                <a:spcPct val="90000"/>
              </a:lnSpc>
              <a:spcBef>
                <a:spcPts val="1000"/>
              </a:spcBef>
              <a:spcAft>
                <a:spcPts val="0"/>
              </a:spcAft>
              <a:buClr>
                <a:schemeClr val="lt2"/>
              </a:buClr>
              <a:buSzPts val="1800"/>
              <a:buFont typeface="Noto Sans Symbols"/>
              <a:buChar char="✔"/>
            </a:pPr>
            <a:r>
              <a:rPr lang="en-US" sz="1800" b="0" i="0" dirty="0" err="1">
                <a:latin typeface="Arial"/>
                <a:ea typeface="Arial"/>
                <a:cs typeface="Arial"/>
                <a:sym typeface="Arial"/>
              </a:rPr>
              <a:t>Τι</a:t>
            </a:r>
            <a:r>
              <a:rPr lang="en-US" sz="1800" b="0" i="0" dirty="0">
                <a:latin typeface="Arial"/>
                <a:ea typeface="Arial"/>
                <a:cs typeface="Arial"/>
                <a:sym typeface="Arial"/>
              </a:rPr>
              <a:t> π</a:t>
            </a:r>
            <a:r>
              <a:rPr lang="en-US" sz="1800" b="0" i="0" dirty="0" err="1">
                <a:latin typeface="Arial"/>
                <a:ea typeface="Arial"/>
                <a:cs typeface="Arial"/>
                <a:sym typeface="Arial"/>
              </a:rPr>
              <a:t>ρέ</a:t>
            </a:r>
            <a:r>
              <a:rPr lang="en-US" sz="1800" b="0" i="0" dirty="0">
                <a:latin typeface="Arial"/>
                <a:ea typeface="Arial"/>
                <a:cs typeface="Arial"/>
                <a:sym typeface="Arial"/>
              </a:rPr>
              <a:t>πει να πετύχει η ομάδα-στόχος στο τέλος του προγράμματος  </a:t>
            </a:r>
            <a:endParaRPr dirty="0"/>
          </a:p>
          <a:p>
            <a:pPr marL="285750" lvl="0" indent="-285750" algn="l" rtl="0">
              <a:lnSpc>
                <a:spcPct val="90000"/>
              </a:lnSpc>
              <a:spcBef>
                <a:spcPts val="1000"/>
              </a:spcBef>
              <a:spcAft>
                <a:spcPts val="0"/>
              </a:spcAft>
              <a:buClr>
                <a:schemeClr val="lt2"/>
              </a:buClr>
              <a:buSzPts val="1800"/>
              <a:buFont typeface="Noto Sans Symbols"/>
              <a:buChar char="✔"/>
            </a:pPr>
            <a:r>
              <a:rPr lang="en-US" sz="1800" b="0" i="0" dirty="0" err="1">
                <a:latin typeface="Arial"/>
                <a:ea typeface="Arial"/>
                <a:cs typeface="Arial"/>
                <a:sym typeface="Arial"/>
              </a:rPr>
              <a:t>Τι</a:t>
            </a:r>
            <a:r>
              <a:rPr lang="en-US" sz="1800" b="0" i="0" dirty="0">
                <a:latin typeface="Arial"/>
                <a:ea typeface="Arial"/>
                <a:cs typeface="Arial"/>
                <a:sym typeface="Arial"/>
              </a:rPr>
              <a:t> απα</a:t>
            </a:r>
            <a:r>
              <a:rPr lang="en-US" sz="1800" b="0" i="0" dirty="0" err="1">
                <a:latin typeface="Arial"/>
                <a:ea typeface="Arial"/>
                <a:cs typeface="Arial"/>
                <a:sym typeface="Arial"/>
              </a:rPr>
              <a:t>ιτείτ</a:t>
            </a:r>
            <a:r>
              <a:rPr lang="en-US" sz="1800" b="0" i="0" dirty="0">
                <a:latin typeface="Arial"/>
                <a:ea typeface="Arial"/>
                <a:cs typeface="Arial"/>
                <a:sym typeface="Arial"/>
              </a:rPr>
              <a:t>αι όσον αφορά τις δεξιότητες, τη νοημοσύνη, τις προοπτικές και </a:t>
            </a:r>
            <a:endParaRPr lang="el-GR" sz="1800" b="0" i="0" dirty="0">
              <a:latin typeface="Arial"/>
              <a:ea typeface="Arial"/>
              <a:cs typeface="Arial"/>
              <a:sym typeface="Arial"/>
            </a:endParaRPr>
          </a:p>
          <a:p>
            <a:pPr marL="0" lvl="0" indent="0" algn="l" rtl="0">
              <a:lnSpc>
                <a:spcPct val="90000"/>
              </a:lnSpc>
              <a:spcBef>
                <a:spcPts val="1000"/>
              </a:spcBef>
              <a:spcAft>
                <a:spcPts val="0"/>
              </a:spcAft>
              <a:buClr>
                <a:schemeClr val="lt2"/>
              </a:buClr>
              <a:buSzPts val="1800"/>
            </a:pPr>
            <a:r>
              <a:rPr lang="el-GR" dirty="0"/>
              <a:t>     </a:t>
            </a:r>
            <a:r>
              <a:rPr lang="en-US" sz="1800" b="0" i="0" dirty="0" err="1">
                <a:latin typeface="Arial"/>
                <a:ea typeface="Arial"/>
                <a:cs typeface="Arial"/>
                <a:sym typeface="Arial"/>
              </a:rPr>
              <a:t>τη</a:t>
            </a:r>
            <a:r>
              <a:rPr lang="en-US" sz="1800" b="0" i="0" dirty="0">
                <a:latin typeface="Arial"/>
                <a:ea typeface="Arial"/>
                <a:cs typeface="Arial"/>
                <a:sym typeface="Arial"/>
              </a:rPr>
              <a:t> σωματική / ψυχολογική δράση-αντίδραση</a:t>
            </a:r>
            <a:endParaRPr dirty="0"/>
          </a:p>
          <a:p>
            <a:pPr marL="0" lvl="0" indent="0" algn="just" rtl="0">
              <a:lnSpc>
                <a:spcPct val="90000"/>
              </a:lnSpc>
              <a:spcBef>
                <a:spcPts val="1000"/>
              </a:spcBef>
              <a:spcAft>
                <a:spcPts val="0"/>
              </a:spcAft>
              <a:buClr>
                <a:schemeClr val="lt2"/>
              </a:buClr>
              <a:buSzPts val="1800"/>
              <a:buNone/>
            </a:pPr>
            <a:endParaRPr dirty="0"/>
          </a:p>
        </p:txBody>
      </p:sp>
      <p:sp>
        <p:nvSpPr>
          <p:cNvPr id="289" name="Google Shape;289;p2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1000"/>
              </a:spcBef>
              <a:spcAft>
                <a:spcPts val="0"/>
              </a:spcAft>
              <a:buClr>
                <a:srgbClr val="F2613A"/>
              </a:buClr>
              <a:buSzPts val="2400"/>
              <a:buNone/>
            </a:pPr>
            <a:r>
              <a:rPr lang="en-US" dirty="0" err="1">
                <a:solidFill>
                  <a:srgbClr val="F2613A"/>
                </a:solidFill>
              </a:rPr>
              <a:t>Δρ</a:t>
            </a:r>
            <a:r>
              <a:rPr lang="en-US" dirty="0">
                <a:solidFill>
                  <a:srgbClr val="F2613A"/>
                </a:solidFill>
              </a:rPr>
              <a:t>αστηριότητα</a:t>
            </a:r>
            <a:r>
              <a:rPr lang="en-US" i="0" dirty="0">
                <a:solidFill>
                  <a:srgbClr val="F2613A"/>
                </a:solidFill>
              </a:rPr>
              <a:t> 1.3 Παρουσιάζοντας το μοντέλο ADDIE και Δραστηριότητες </a:t>
            </a:r>
            <a:r>
              <a:rPr lang="en-US" dirty="0">
                <a:solidFill>
                  <a:srgbClr val="F2613A"/>
                </a:solidFill>
              </a:rPr>
              <a:t>Σ</a:t>
            </a:r>
            <a:r>
              <a:rPr lang="en-US" i="0" dirty="0">
                <a:solidFill>
                  <a:srgbClr val="F2613A"/>
                </a:solidFill>
              </a:rPr>
              <a:t>υνεργατικών </a:t>
            </a:r>
            <a:r>
              <a:rPr lang="en-US" dirty="0">
                <a:solidFill>
                  <a:srgbClr val="F2613A"/>
                </a:solidFill>
              </a:rPr>
              <a:t>Μ</a:t>
            </a:r>
            <a:r>
              <a:rPr lang="en-US" i="0" dirty="0">
                <a:solidFill>
                  <a:srgbClr val="F2613A"/>
                </a:solidFill>
              </a:rPr>
              <a:t>αθησιακών Αναγκών</a:t>
            </a:r>
            <a:endParaRPr dirty="0"/>
          </a:p>
        </p:txBody>
      </p:sp>
      <p:pic>
        <p:nvPicPr>
          <p:cNvPr id="290" name="Google Shape;290;p25"/>
          <p:cNvPicPr preferRelativeResize="0"/>
          <p:nvPr/>
        </p:nvPicPr>
        <p:blipFill rotWithShape="1">
          <a:blip r:embed="rId3">
            <a:alphaModFix/>
          </a:blip>
          <a:srcRect/>
          <a:stretch/>
        </p:blipFill>
        <p:spPr>
          <a:xfrm>
            <a:off x="9157391" y="4795384"/>
            <a:ext cx="2590800" cy="1457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296" name="Google Shape;296;p26"/>
          <p:cNvSpPr txBox="1">
            <a:spLocks noGrp="1"/>
          </p:cNvSpPr>
          <p:nvPr>
            <p:ph type="body" idx="1"/>
          </p:nvPr>
        </p:nvSpPr>
        <p:spPr>
          <a:xfrm>
            <a:off x="97970" y="2032699"/>
            <a:ext cx="5998030"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3D4CC"/>
              </a:buClr>
              <a:buSzPts val="1800"/>
              <a:buNone/>
            </a:pPr>
            <a:r>
              <a:rPr lang="en-US" b="1" dirty="0" err="1">
                <a:solidFill>
                  <a:srgbClr val="93D4CC"/>
                </a:solidFill>
                <a:latin typeface="Arial"/>
                <a:ea typeface="Arial"/>
                <a:cs typeface="Arial"/>
                <a:sym typeface="Arial"/>
              </a:rPr>
              <a:t>Σχεδι</a:t>
            </a:r>
            <a:r>
              <a:rPr lang="en-US" b="1" dirty="0">
                <a:solidFill>
                  <a:srgbClr val="93D4CC"/>
                </a:solidFill>
                <a:latin typeface="Arial"/>
                <a:ea typeface="Arial"/>
                <a:cs typeface="Arial"/>
                <a:sym typeface="Arial"/>
              </a:rPr>
              <a:t>ασμός</a:t>
            </a:r>
            <a:endParaRPr dirty="0"/>
          </a:p>
          <a:p>
            <a:pPr marL="0" lvl="0" indent="0" algn="l" rtl="0">
              <a:lnSpc>
                <a:spcPct val="90000"/>
              </a:lnSpc>
              <a:spcBef>
                <a:spcPts val="0"/>
              </a:spcBef>
              <a:spcAft>
                <a:spcPts val="0"/>
              </a:spcAft>
              <a:buClr>
                <a:srgbClr val="93D4CC"/>
              </a:buClr>
              <a:buSzPts val="1800"/>
              <a:buNone/>
            </a:pPr>
            <a:endParaRPr sz="1800" b="1" i="0" dirty="0">
              <a:solidFill>
                <a:srgbClr val="93D4CC"/>
              </a:solidFill>
              <a:latin typeface="Arial"/>
              <a:ea typeface="Arial"/>
              <a:cs typeface="Arial"/>
              <a:sym typeface="Arial"/>
            </a:endParaRPr>
          </a:p>
          <a:p>
            <a:pPr marL="285750" lvl="0" indent="-285750" algn="l" rtl="0">
              <a:lnSpc>
                <a:spcPct val="90000"/>
              </a:lnSpc>
              <a:spcBef>
                <a:spcPts val="0"/>
              </a:spcBef>
              <a:spcAft>
                <a:spcPts val="0"/>
              </a:spcAft>
              <a:buClr>
                <a:srgbClr val="93D4CC"/>
              </a:buClr>
              <a:buSzPts val="1800"/>
              <a:buFont typeface="Arial" panose="020B0604020202020204" pitchFamily="34" charset="0"/>
              <a:buChar char="•"/>
            </a:pPr>
            <a:r>
              <a:rPr lang="en-US" sz="1800" b="0" i="0" dirty="0">
                <a:latin typeface="Arial"/>
                <a:ea typeface="Arial"/>
                <a:cs typeface="Arial"/>
                <a:sym typeface="Arial"/>
              </a:rPr>
              <a:t>Κα</a:t>
            </a:r>
            <a:r>
              <a:rPr lang="en-US" sz="1800" b="0" i="0" dirty="0" err="1">
                <a:latin typeface="Arial"/>
                <a:ea typeface="Arial"/>
                <a:cs typeface="Arial"/>
                <a:sym typeface="Arial"/>
              </a:rPr>
              <a:t>τά</a:t>
            </a:r>
            <a:r>
              <a:rPr lang="en-US" sz="1800" b="0" i="0" dirty="0">
                <a:latin typeface="Arial"/>
                <a:ea typeface="Arial"/>
                <a:cs typeface="Arial"/>
                <a:sym typeface="Arial"/>
              </a:rPr>
              <a:t> </a:t>
            </a:r>
            <a:r>
              <a:rPr lang="en-US" sz="1800" b="0" i="0" dirty="0" err="1">
                <a:latin typeface="Arial"/>
                <a:ea typeface="Arial"/>
                <a:cs typeface="Arial"/>
                <a:sym typeface="Arial"/>
              </a:rPr>
              <a:t>το</a:t>
            </a:r>
            <a:r>
              <a:rPr lang="en-US" sz="1800" b="0" i="0" dirty="0">
                <a:latin typeface="Arial"/>
                <a:ea typeface="Arial"/>
                <a:cs typeface="Arial"/>
                <a:sym typeface="Arial"/>
              </a:rPr>
              <a:t> </a:t>
            </a:r>
            <a:r>
              <a:rPr lang="en-US" sz="1800" b="0" i="0" dirty="0" err="1">
                <a:latin typeface="Arial"/>
                <a:ea typeface="Arial"/>
                <a:cs typeface="Arial"/>
                <a:sym typeface="Arial"/>
              </a:rPr>
              <a:t>σχεδι</a:t>
            </a:r>
            <a:r>
              <a:rPr lang="en-US" sz="1800" b="0" i="0" dirty="0">
                <a:latin typeface="Arial"/>
                <a:ea typeface="Arial"/>
                <a:cs typeface="Arial"/>
                <a:sym typeface="Arial"/>
              </a:rPr>
              <a:t>ασμό μιας κατάρτισης για ένα κοινό που αποτελείται από διαφορετικά άτομα και γενιές, είναι σημαντικό να εξερευνήσετε τις αξίες των μαθητών.</a:t>
            </a:r>
            <a:endParaRPr dirty="0"/>
          </a:p>
          <a:p>
            <a:pPr marL="285750" lvl="0" indent="-285750" algn="l" rtl="0">
              <a:lnSpc>
                <a:spcPct val="90000"/>
              </a:lnSpc>
              <a:spcBef>
                <a:spcPts val="0"/>
              </a:spcBef>
              <a:spcAft>
                <a:spcPts val="0"/>
              </a:spcAft>
              <a:buClr>
                <a:srgbClr val="93D4CC"/>
              </a:buClr>
              <a:buSzPts val="1800"/>
              <a:buFont typeface="Arial" panose="020B0604020202020204" pitchFamily="34" charset="0"/>
              <a:buChar char="•"/>
            </a:pPr>
            <a:endParaRPr dirty="0"/>
          </a:p>
          <a:p>
            <a:pPr marL="285750" lvl="0" indent="-285750" algn="l" rtl="0">
              <a:lnSpc>
                <a:spcPct val="90000"/>
              </a:lnSpc>
              <a:spcBef>
                <a:spcPts val="0"/>
              </a:spcBef>
              <a:spcAft>
                <a:spcPts val="0"/>
              </a:spcAft>
              <a:buClr>
                <a:srgbClr val="93D4CC"/>
              </a:buClr>
              <a:buSzPts val="1800"/>
              <a:buFont typeface="Arial" panose="020B0604020202020204" pitchFamily="34" charset="0"/>
              <a:buChar char="•"/>
            </a:pPr>
            <a:r>
              <a:rPr lang="en-US" sz="1800" b="0" i="0" dirty="0" err="1">
                <a:latin typeface="Arial"/>
                <a:ea typeface="Arial"/>
                <a:cs typeface="Arial"/>
                <a:sym typeface="Arial"/>
              </a:rPr>
              <a:t>Οι</a:t>
            </a:r>
            <a:r>
              <a:rPr lang="en-US" sz="1800" b="0" i="0" dirty="0">
                <a:latin typeface="Arial"/>
                <a:ea typeface="Arial"/>
                <a:cs typeface="Arial"/>
                <a:sym typeface="Arial"/>
              </a:rPr>
              <a:t> </a:t>
            </a:r>
            <a:r>
              <a:rPr lang="en-US" sz="1800" b="0" i="0" dirty="0" err="1">
                <a:latin typeface="Arial"/>
                <a:ea typeface="Arial"/>
                <a:cs typeface="Arial"/>
                <a:sym typeface="Arial"/>
              </a:rPr>
              <a:t>δι</a:t>
            </a:r>
            <a:r>
              <a:rPr lang="en-US" sz="1800" b="0" i="0" dirty="0">
                <a:latin typeface="Arial"/>
                <a:ea typeface="Arial"/>
                <a:cs typeface="Arial"/>
                <a:sym typeface="Arial"/>
              </a:rPr>
              <a:t>αφορετικές γενιές έχουν διαφορετικές αξίες. </a:t>
            </a:r>
            <a:endParaRPr lang="el-GR" sz="1800" b="0" i="0" dirty="0">
              <a:latin typeface="Arial"/>
              <a:ea typeface="Arial"/>
              <a:cs typeface="Arial"/>
              <a:sym typeface="Arial"/>
            </a:endParaRPr>
          </a:p>
          <a:p>
            <a:pPr marL="285750" lvl="0" indent="-285750" algn="l" rtl="0">
              <a:lnSpc>
                <a:spcPct val="90000"/>
              </a:lnSpc>
              <a:spcBef>
                <a:spcPts val="0"/>
              </a:spcBef>
              <a:spcAft>
                <a:spcPts val="0"/>
              </a:spcAft>
              <a:buClr>
                <a:srgbClr val="93D4CC"/>
              </a:buClr>
              <a:buSzPts val="1800"/>
              <a:buFont typeface="Arial" panose="020B0604020202020204" pitchFamily="34" charset="0"/>
              <a:buChar char="•"/>
            </a:pPr>
            <a:endParaRPr lang="el-GR" dirty="0"/>
          </a:p>
          <a:p>
            <a:pPr marL="285750" lvl="0" indent="-285750" algn="l" rtl="0">
              <a:lnSpc>
                <a:spcPct val="90000"/>
              </a:lnSpc>
              <a:spcBef>
                <a:spcPts val="0"/>
              </a:spcBef>
              <a:spcAft>
                <a:spcPts val="0"/>
              </a:spcAft>
              <a:buClr>
                <a:srgbClr val="93D4CC"/>
              </a:buClr>
              <a:buSzPts val="1800"/>
              <a:buFont typeface="Arial" panose="020B0604020202020204" pitchFamily="34" charset="0"/>
              <a:buChar char="•"/>
            </a:pPr>
            <a:r>
              <a:rPr lang="en-US" sz="1800" b="0" i="0" dirty="0" err="1">
                <a:latin typeface="Arial"/>
                <a:ea typeface="Arial"/>
                <a:cs typeface="Arial"/>
                <a:sym typeface="Arial"/>
              </a:rPr>
              <a:t>Είν</a:t>
            </a:r>
            <a:r>
              <a:rPr lang="en-US" sz="1800" b="0" i="0" dirty="0">
                <a:latin typeface="Arial"/>
                <a:ea typeface="Arial"/>
                <a:cs typeface="Arial"/>
                <a:sym typeface="Arial"/>
              </a:rPr>
              <a:t>αι σημαντικό να χρησιμοποιήσετε ομαδικές ασκήσεις ή ομαδικές συναντήσεις για να προσδιορίσετε τις αξίες κάθε γενιάς. </a:t>
            </a:r>
            <a:endParaRPr lang="el-GR" sz="1800" b="0" i="0" dirty="0">
              <a:latin typeface="Arial"/>
              <a:ea typeface="Arial"/>
              <a:cs typeface="Arial"/>
              <a:sym typeface="Arial"/>
            </a:endParaRPr>
          </a:p>
          <a:p>
            <a:pPr marL="285750" lvl="0" indent="-285750" algn="l" rtl="0">
              <a:lnSpc>
                <a:spcPct val="90000"/>
              </a:lnSpc>
              <a:spcBef>
                <a:spcPts val="0"/>
              </a:spcBef>
              <a:spcAft>
                <a:spcPts val="0"/>
              </a:spcAft>
              <a:buClr>
                <a:srgbClr val="93D4CC"/>
              </a:buClr>
              <a:buSzPts val="1800"/>
              <a:buFont typeface="Arial" panose="020B0604020202020204" pitchFamily="34" charset="0"/>
              <a:buChar char="•"/>
            </a:pPr>
            <a:endParaRPr lang="el-GR" dirty="0"/>
          </a:p>
          <a:p>
            <a:pPr marL="285750" lvl="0" indent="-285750" algn="l" rtl="0">
              <a:lnSpc>
                <a:spcPct val="90000"/>
              </a:lnSpc>
              <a:spcBef>
                <a:spcPts val="0"/>
              </a:spcBef>
              <a:spcAft>
                <a:spcPts val="0"/>
              </a:spcAft>
              <a:buClr>
                <a:srgbClr val="93D4CC"/>
              </a:buClr>
              <a:buSzPts val="1800"/>
              <a:buFont typeface="Arial" panose="020B0604020202020204" pitchFamily="34" charset="0"/>
              <a:buChar char="•"/>
            </a:pPr>
            <a:r>
              <a:rPr lang="en-US" sz="1800" b="0" i="0" dirty="0">
                <a:latin typeface="Arial"/>
                <a:ea typeface="Arial"/>
                <a:cs typeface="Arial"/>
                <a:sym typeface="Arial"/>
              </a:rPr>
              <a:t>Ο </a:t>
            </a:r>
            <a:r>
              <a:rPr lang="en-US" sz="1800" b="0" i="0" dirty="0" err="1">
                <a:latin typeface="Arial"/>
                <a:ea typeface="Arial"/>
                <a:cs typeface="Arial"/>
                <a:sym typeface="Arial"/>
              </a:rPr>
              <a:t>εκ</a:t>
            </a:r>
            <a:r>
              <a:rPr lang="en-US" sz="1800" b="0" i="0" dirty="0">
                <a:latin typeface="Arial"/>
                <a:ea typeface="Arial"/>
                <a:cs typeface="Arial"/>
                <a:sym typeface="Arial"/>
              </a:rPr>
              <a:t>παιδευτής θα μπορούσε να χωρίσει τους μαθητές σε διαφορετικές ηλικιακές ομάδες για να διερευνήσει τις εργασιακές του αξίες.</a:t>
            </a:r>
            <a:endParaRPr sz="1800" b="0" i="0" dirty="0">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endParaRPr dirty="0">
              <a:solidFill>
                <a:srgbClr val="636A6F"/>
              </a:solidFill>
            </a:endParaRPr>
          </a:p>
          <a:p>
            <a:pPr marL="0" lvl="0" indent="0" algn="just" rtl="0">
              <a:lnSpc>
                <a:spcPct val="90000"/>
              </a:lnSpc>
              <a:spcBef>
                <a:spcPts val="1000"/>
              </a:spcBef>
              <a:spcAft>
                <a:spcPts val="0"/>
              </a:spcAft>
              <a:buClr>
                <a:schemeClr val="lt2"/>
              </a:buClr>
              <a:buSzPts val="1800"/>
              <a:buNone/>
            </a:pPr>
            <a:endParaRPr dirty="0"/>
          </a:p>
        </p:txBody>
      </p:sp>
      <p:sp>
        <p:nvSpPr>
          <p:cNvPr id="297" name="Google Shape;297;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dirty="0">
              <a:solidFill>
                <a:srgbClr val="F2613A"/>
              </a:solidFill>
            </a:endParaRPr>
          </a:p>
          <a:p>
            <a:pPr marL="0" lvl="0" indent="0" algn="just" rtl="0">
              <a:lnSpc>
                <a:spcPct val="90000"/>
              </a:lnSpc>
              <a:spcBef>
                <a:spcPts val="1000"/>
              </a:spcBef>
              <a:spcAft>
                <a:spcPts val="0"/>
              </a:spcAft>
              <a:buClr>
                <a:srgbClr val="F2613A"/>
              </a:buClr>
              <a:buSzPts val="2400"/>
              <a:buNone/>
            </a:pPr>
            <a:r>
              <a:rPr lang="en-US" dirty="0" err="1">
                <a:solidFill>
                  <a:srgbClr val="F2613A"/>
                </a:solidFill>
              </a:rPr>
              <a:t>Δρ</a:t>
            </a:r>
            <a:r>
              <a:rPr lang="en-US" dirty="0">
                <a:solidFill>
                  <a:srgbClr val="F2613A"/>
                </a:solidFill>
              </a:rPr>
              <a:t>αστηριότητα</a:t>
            </a:r>
            <a:r>
              <a:rPr lang="en-US" i="0" dirty="0">
                <a:solidFill>
                  <a:srgbClr val="F2613A"/>
                </a:solidFill>
              </a:rPr>
              <a:t> 1.3 Παρουσιάζοντας το μοντέλο ADDIE και Δραστηριότητες </a:t>
            </a:r>
            <a:r>
              <a:rPr lang="en-US" dirty="0">
                <a:solidFill>
                  <a:srgbClr val="F2613A"/>
                </a:solidFill>
              </a:rPr>
              <a:t>Σ</a:t>
            </a:r>
            <a:r>
              <a:rPr lang="en-US" i="0" dirty="0">
                <a:solidFill>
                  <a:srgbClr val="F2613A"/>
                </a:solidFill>
              </a:rPr>
              <a:t>υνεργατικών </a:t>
            </a:r>
            <a:r>
              <a:rPr lang="en-US" dirty="0">
                <a:solidFill>
                  <a:srgbClr val="F2613A"/>
                </a:solidFill>
              </a:rPr>
              <a:t>Μ</a:t>
            </a:r>
            <a:r>
              <a:rPr lang="en-US" i="0" dirty="0">
                <a:solidFill>
                  <a:srgbClr val="F2613A"/>
                </a:solidFill>
              </a:rPr>
              <a:t>αθησιακών Αναγκών</a:t>
            </a:r>
            <a:endParaRPr dirty="0"/>
          </a:p>
          <a:p>
            <a:pPr marL="0" lvl="0" indent="0" algn="just" rtl="0">
              <a:lnSpc>
                <a:spcPct val="90000"/>
              </a:lnSpc>
              <a:spcBef>
                <a:spcPts val="1000"/>
              </a:spcBef>
              <a:spcAft>
                <a:spcPts val="0"/>
              </a:spcAft>
              <a:buClr>
                <a:schemeClr val="accent6"/>
              </a:buClr>
              <a:buSzPts val="2400"/>
              <a:buNone/>
            </a:pPr>
            <a:endParaRPr dirty="0">
              <a:latin typeface="Arial"/>
              <a:ea typeface="Arial"/>
              <a:cs typeface="Arial"/>
              <a:sym typeface="Arial"/>
            </a:endParaRPr>
          </a:p>
        </p:txBody>
      </p:sp>
      <p:pic>
        <p:nvPicPr>
          <p:cNvPr id="298" name="Google Shape;298;p26"/>
          <p:cNvPicPr preferRelativeResize="0"/>
          <p:nvPr/>
        </p:nvPicPr>
        <p:blipFill rotWithShape="1">
          <a:blip r:embed="rId3">
            <a:alphaModFix/>
          </a:blip>
          <a:srcRect/>
          <a:stretch/>
        </p:blipFill>
        <p:spPr>
          <a:xfrm>
            <a:off x="7874093" y="2253916"/>
            <a:ext cx="2857500" cy="2857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304" name="Google Shape;304;p27"/>
          <p:cNvSpPr txBox="1">
            <a:spLocks noGrp="1"/>
          </p:cNvSpPr>
          <p:nvPr>
            <p:ph type="body" idx="1"/>
          </p:nvPr>
        </p:nvSpPr>
        <p:spPr>
          <a:xfrm>
            <a:off x="2841171" y="2713969"/>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dirty="0" err="1">
                <a:solidFill>
                  <a:srgbClr val="A2D2D6"/>
                </a:solidFill>
                <a:latin typeface="Arial"/>
                <a:ea typeface="Arial"/>
                <a:cs typeface="Arial"/>
                <a:sym typeface="Arial"/>
              </a:rPr>
              <a:t>Βήμ</a:t>
            </a:r>
            <a:r>
              <a:rPr lang="en-US" sz="1800" b="1" i="0" dirty="0">
                <a:solidFill>
                  <a:srgbClr val="A2D2D6"/>
                </a:solidFill>
                <a:latin typeface="Arial"/>
                <a:ea typeface="Arial"/>
                <a:cs typeface="Arial"/>
                <a:sym typeface="Arial"/>
              </a:rPr>
              <a:t>α 1</a:t>
            </a:r>
            <a:r>
              <a:rPr lang="en-US" sz="1800" b="0" i="0" dirty="0">
                <a:solidFill>
                  <a:srgbClr val="A2D2D6"/>
                </a:solidFill>
                <a:latin typeface="Arial"/>
                <a:ea typeface="Arial"/>
                <a:cs typeface="Arial"/>
                <a:sym typeface="Arial"/>
              </a:rPr>
              <a:t>    </a:t>
            </a:r>
            <a:endParaRPr b="0" i="0" dirty="0">
              <a:solidFill>
                <a:srgbClr val="A2D2D6"/>
              </a:solidFill>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r>
              <a:rPr lang="en-US" sz="1800" b="0" i="0" dirty="0" err="1">
                <a:latin typeface="Arial"/>
                <a:ea typeface="Arial"/>
                <a:cs typeface="Arial"/>
                <a:sym typeface="Arial"/>
              </a:rPr>
              <a:t>Δώστε</a:t>
            </a:r>
            <a:r>
              <a:rPr lang="en-US" sz="1800" b="0" i="0" dirty="0">
                <a:latin typeface="Arial"/>
                <a:ea typeface="Arial"/>
                <a:cs typeface="Arial"/>
                <a:sym typeface="Arial"/>
              </a:rPr>
              <a:t> 3 </a:t>
            </a:r>
            <a:r>
              <a:rPr lang="en-US" sz="1800" b="0" i="0" dirty="0" err="1">
                <a:latin typeface="Arial"/>
                <a:ea typeface="Arial"/>
                <a:cs typeface="Arial"/>
                <a:sym typeface="Arial"/>
              </a:rPr>
              <a:t>λε</a:t>
            </a:r>
            <a:r>
              <a:rPr lang="en-US" sz="1800" b="0" i="0" dirty="0">
                <a:latin typeface="Arial"/>
                <a:ea typeface="Arial"/>
                <a:cs typeface="Arial"/>
                <a:sym typeface="Arial"/>
              </a:rPr>
              <a:t>πτά στους συμμετέχοντες. </a:t>
            </a:r>
            <a:endParaRPr lang="el-GR" sz="1800" b="0" i="0" dirty="0">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r>
              <a:rPr lang="en-US" sz="1800" b="0" i="0" dirty="0" err="1">
                <a:latin typeface="Arial"/>
                <a:ea typeface="Arial"/>
                <a:cs typeface="Arial"/>
                <a:sym typeface="Arial"/>
              </a:rPr>
              <a:t>Σε</a:t>
            </a:r>
            <a:r>
              <a:rPr lang="en-US" sz="1800" b="0" i="0" dirty="0">
                <a:latin typeface="Arial"/>
                <a:ea typeface="Arial"/>
                <a:cs typeface="Arial"/>
                <a:sym typeface="Arial"/>
              </a:rPr>
              <a:t> </a:t>
            </a:r>
            <a:r>
              <a:rPr lang="en-US" sz="1800" b="0" i="0" dirty="0" err="1">
                <a:latin typeface="Arial"/>
                <a:ea typeface="Arial"/>
                <a:cs typeface="Arial"/>
                <a:sym typeface="Arial"/>
              </a:rPr>
              <a:t>έν</a:t>
            </a:r>
            <a:r>
              <a:rPr lang="en-US" sz="1800" b="0" i="0" dirty="0">
                <a:latin typeface="Arial"/>
                <a:ea typeface="Arial"/>
                <a:cs typeface="Arial"/>
                <a:sym typeface="Arial"/>
              </a:rPr>
              <a:t>α χαρτί, ζητήστε από τους συμμετέχοντες να γράψουν τα δέκα πράγματα στη ζωή τους που εκτιμούν περισσότερο με τη μορφή μιας αξίας. </a:t>
            </a:r>
            <a:endParaRPr lang="el-GR" sz="1800" b="0" i="0" dirty="0">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r>
              <a:rPr lang="en-US" sz="1800" b="0" i="0" dirty="0" err="1">
                <a:latin typeface="Arial"/>
                <a:ea typeface="Arial"/>
                <a:cs typeface="Arial"/>
                <a:sym typeface="Arial"/>
              </a:rPr>
              <a:t>Με</a:t>
            </a:r>
            <a:r>
              <a:rPr lang="en-US" sz="1800" b="0" i="0" dirty="0">
                <a:latin typeface="Arial"/>
                <a:ea typeface="Arial"/>
                <a:cs typeface="Arial"/>
                <a:sym typeface="Arial"/>
              </a:rPr>
              <a:t> </a:t>
            </a:r>
            <a:r>
              <a:rPr lang="en-US" sz="1800" b="0" i="0" dirty="0" err="1">
                <a:latin typeface="Arial"/>
                <a:ea typeface="Arial"/>
                <a:cs typeface="Arial"/>
                <a:sym typeface="Arial"/>
              </a:rPr>
              <a:t>άλλ</a:t>
            </a:r>
            <a:r>
              <a:rPr lang="en-US" sz="1800" b="0" i="0" dirty="0">
                <a:latin typeface="Arial"/>
                <a:ea typeface="Arial"/>
                <a:cs typeface="Arial"/>
                <a:sym typeface="Arial"/>
              </a:rPr>
              <a:t>α λόγια, αντί για το όνομα ενός συγκεκριμένου ατόμου, μπορούν να αναφέρουν, για παράδειγμα, «σεβασμός», «οικογένεια» ή «ειλικρίνεια».</a:t>
            </a:r>
            <a:endParaRPr dirty="0"/>
          </a:p>
          <a:p>
            <a:pPr marL="0" lvl="0" indent="0" algn="just" rtl="0">
              <a:lnSpc>
                <a:spcPct val="90000"/>
              </a:lnSpc>
              <a:spcBef>
                <a:spcPts val="1000"/>
              </a:spcBef>
              <a:spcAft>
                <a:spcPts val="0"/>
              </a:spcAft>
              <a:buClr>
                <a:schemeClr val="lt2"/>
              </a:buClr>
              <a:buSzPts val="1800"/>
              <a:buNone/>
            </a:pPr>
            <a:endParaRPr dirty="0"/>
          </a:p>
        </p:txBody>
      </p:sp>
      <p:sp>
        <p:nvSpPr>
          <p:cNvPr id="305" name="Google Shape;305;p2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a:solidFill>
                  <a:srgbClr val="F2613A"/>
                </a:solidFill>
              </a:rPr>
              <a:t>Δραστηριότητα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311" name="Google Shape;311;p28"/>
          <p:cNvSpPr txBox="1">
            <a:spLocks noGrp="1"/>
          </p:cNvSpPr>
          <p:nvPr>
            <p:ph type="body" idx="1"/>
          </p:nvPr>
        </p:nvSpPr>
        <p:spPr>
          <a:xfrm>
            <a:off x="2889298" y="1799569"/>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endParaRPr b="0" i="0" dirty="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dirty="0"/>
          </a:p>
          <a:p>
            <a:pPr marL="0" lvl="0" indent="0" algn="l" rtl="0">
              <a:lnSpc>
                <a:spcPct val="90000"/>
              </a:lnSpc>
              <a:spcBef>
                <a:spcPts val="1000"/>
              </a:spcBef>
              <a:spcAft>
                <a:spcPts val="0"/>
              </a:spcAft>
              <a:buClr>
                <a:schemeClr val="lt2"/>
              </a:buClr>
              <a:buSzPts val="1800"/>
              <a:buNone/>
            </a:pPr>
            <a:endParaRPr sz="1800" b="1" i="0" dirty="0">
              <a:solidFill>
                <a:srgbClr val="A2D2D6"/>
              </a:solidFill>
              <a:latin typeface="Arial"/>
              <a:ea typeface="Arial"/>
              <a:cs typeface="Arial"/>
              <a:sym typeface="Arial"/>
            </a:endParaRPr>
          </a:p>
          <a:p>
            <a:pPr marL="0" lvl="0" indent="0" algn="l" rtl="0">
              <a:lnSpc>
                <a:spcPct val="90000"/>
              </a:lnSpc>
              <a:spcBef>
                <a:spcPts val="1000"/>
              </a:spcBef>
              <a:spcAft>
                <a:spcPts val="0"/>
              </a:spcAft>
              <a:buClr>
                <a:srgbClr val="A2D2D6"/>
              </a:buClr>
              <a:buSzPts val="1800"/>
              <a:buNone/>
            </a:pPr>
            <a:r>
              <a:rPr lang="en-US" sz="1800" b="1" i="0" dirty="0" err="1">
                <a:solidFill>
                  <a:srgbClr val="A2D2D6"/>
                </a:solidFill>
                <a:latin typeface="Arial"/>
                <a:ea typeface="Arial"/>
                <a:cs typeface="Arial"/>
                <a:sym typeface="Arial"/>
              </a:rPr>
              <a:t>Βήμ</a:t>
            </a:r>
            <a:r>
              <a:rPr lang="en-US" sz="1800" b="1" i="0" dirty="0">
                <a:solidFill>
                  <a:srgbClr val="A2D2D6"/>
                </a:solidFill>
                <a:latin typeface="Arial"/>
                <a:ea typeface="Arial"/>
                <a:cs typeface="Arial"/>
                <a:sym typeface="Arial"/>
              </a:rPr>
              <a:t>α 2​</a:t>
            </a:r>
            <a:r>
              <a:rPr lang="en-US" sz="1800" b="0" i="0" dirty="0">
                <a:solidFill>
                  <a:srgbClr val="A2D2D6"/>
                </a:solidFill>
                <a:latin typeface="Arial"/>
                <a:ea typeface="Arial"/>
                <a:cs typeface="Arial"/>
                <a:sym typeface="Arial"/>
              </a:rPr>
              <a:t> </a:t>
            </a:r>
            <a:endParaRPr b="0" i="0" dirty="0">
              <a:solidFill>
                <a:srgbClr val="A2D2D6"/>
              </a:solidFill>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r>
              <a:rPr lang="en-US" sz="1800" b="0" i="0" dirty="0" err="1">
                <a:latin typeface="Arial"/>
                <a:ea typeface="Arial"/>
                <a:cs typeface="Arial"/>
                <a:sym typeface="Arial"/>
              </a:rPr>
              <a:t>Δώστε</a:t>
            </a:r>
            <a:r>
              <a:rPr lang="en-US" sz="1800" b="0" i="0" dirty="0">
                <a:latin typeface="Arial"/>
                <a:ea typeface="Arial"/>
                <a:cs typeface="Arial"/>
                <a:sym typeface="Arial"/>
              </a:rPr>
              <a:t> </a:t>
            </a:r>
            <a:r>
              <a:rPr lang="en-US" sz="1800" b="0" i="0" dirty="0" err="1">
                <a:latin typeface="Arial"/>
                <a:ea typeface="Arial"/>
                <a:cs typeface="Arial"/>
                <a:sym typeface="Arial"/>
              </a:rPr>
              <a:t>τους</a:t>
            </a:r>
            <a:r>
              <a:rPr lang="en-US" sz="1800" b="0" i="0" dirty="0">
                <a:latin typeface="Arial"/>
                <a:ea typeface="Arial"/>
                <a:cs typeface="Arial"/>
                <a:sym typeface="Arial"/>
              </a:rPr>
              <a:t> 30 </a:t>
            </a:r>
            <a:r>
              <a:rPr lang="en-US" sz="1800" b="0" i="0" dirty="0" err="1">
                <a:latin typeface="Arial"/>
                <a:ea typeface="Arial"/>
                <a:cs typeface="Arial"/>
                <a:sym typeface="Arial"/>
              </a:rPr>
              <a:t>δευτερόλε</a:t>
            </a:r>
            <a:r>
              <a:rPr lang="en-US" sz="1800" b="0" i="0" dirty="0">
                <a:latin typeface="Arial"/>
                <a:ea typeface="Arial"/>
                <a:cs typeface="Arial"/>
                <a:sym typeface="Arial"/>
              </a:rPr>
              <a:t>πτα για να διαλέξουν τις τρεις αξίες που είναι λιγότερο σημαντικές για αυτούς και ζητήστε τους να τις αφαιρέσουν.​ </a:t>
            </a:r>
            <a:endParaRPr b="0" i="0" dirty="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dirty="0"/>
          </a:p>
        </p:txBody>
      </p:sp>
      <p:sp>
        <p:nvSpPr>
          <p:cNvPr id="312" name="Google Shape;312;p28"/>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dirty="0">
              <a:solidFill>
                <a:srgbClr val="F2613A"/>
              </a:solidFill>
            </a:endParaRPr>
          </a:p>
          <a:p>
            <a:pPr marL="0" lvl="0" indent="0" algn="just" rtl="0">
              <a:lnSpc>
                <a:spcPct val="90000"/>
              </a:lnSpc>
              <a:spcBef>
                <a:spcPts val="1000"/>
              </a:spcBef>
              <a:spcAft>
                <a:spcPts val="0"/>
              </a:spcAft>
              <a:buClr>
                <a:srgbClr val="F2613A"/>
              </a:buClr>
              <a:buSzPts val="2400"/>
              <a:buNone/>
            </a:pPr>
            <a:r>
              <a:rPr lang="en-US" dirty="0" err="1">
                <a:solidFill>
                  <a:srgbClr val="F2613A"/>
                </a:solidFill>
              </a:rPr>
              <a:t>Δρ</a:t>
            </a:r>
            <a:r>
              <a:rPr lang="en-US" dirty="0">
                <a:solidFill>
                  <a:srgbClr val="F2613A"/>
                </a:solidFill>
              </a:rPr>
              <a:t>αστηριότητα</a:t>
            </a:r>
            <a:r>
              <a:rPr lang="en-US" i="0" dirty="0">
                <a:solidFill>
                  <a:srgbClr val="F2613A"/>
                </a:solidFill>
              </a:rPr>
              <a:t> 1.3 Παρουσιάζοντας το μοντέλο ADDIE και Δραστηριότητες </a:t>
            </a:r>
            <a:r>
              <a:rPr lang="en-US" dirty="0">
                <a:solidFill>
                  <a:srgbClr val="F2613A"/>
                </a:solidFill>
              </a:rPr>
              <a:t>Σ</a:t>
            </a:r>
            <a:r>
              <a:rPr lang="en-US" i="0" dirty="0">
                <a:solidFill>
                  <a:srgbClr val="F2613A"/>
                </a:solidFill>
              </a:rPr>
              <a:t>υνεργατικών </a:t>
            </a:r>
            <a:r>
              <a:rPr lang="en-US" dirty="0">
                <a:solidFill>
                  <a:srgbClr val="F2613A"/>
                </a:solidFill>
              </a:rPr>
              <a:t>Μ</a:t>
            </a:r>
            <a:r>
              <a:rPr lang="en-US" i="0" dirty="0">
                <a:solidFill>
                  <a:srgbClr val="F2613A"/>
                </a:solidFill>
              </a:rPr>
              <a:t>αθησιακών Αναγκών</a:t>
            </a:r>
            <a:endParaRPr dirty="0"/>
          </a:p>
          <a:p>
            <a:pPr marL="0" lvl="0" indent="0" algn="just" rtl="0">
              <a:lnSpc>
                <a:spcPct val="90000"/>
              </a:lnSpc>
              <a:spcBef>
                <a:spcPts val="1000"/>
              </a:spcBef>
              <a:spcAft>
                <a:spcPts val="0"/>
              </a:spcAft>
              <a:buClr>
                <a:schemeClr val="accent6"/>
              </a:buClr>
              <a:buSzPts val="2400"/>
              <a:buNone/>
            </a:pPr>
            <a:endParaRPr dirty="0"/>
          </a:p>
        </p:txBody>
      </p:sp>
      <p:pic>
        <p:nvPicPr>
          <p:cNvPr id="313" name="Google Shape;313;p28"/>
          <p:cNvPicPr preferRelativeResize="0"/>
          <p:nvPr/>
        </p:nvPicPr>
        <p:blipFill rotWithShape="1">
          <a:blip r:embed="rId3">
            <a:alphaModFix/>
          </a:blip>
          <a:srcRect/>
          <a:stretch/>
        </p:blipFill>
        <p:spPr>
          <a:xfrm>
            <a:off x="6438328" y="4456405"/>
            <a:ext cx="3516503" cy="15469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319" name="Google Shape;319;p29"/>
          <p:cNvSpPr txBox="1">
            <a:spLocks noGrp="1"/>
          </p:cNvSpPr>
          <p:nvPr>
            <p:ph type="body" idx="2"/>
          </p:nvPr>
        </p:nvSpPr>
        <p:spPr>
          <a:xfrm>
            <a:off x="2954252" y="2603106"/>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a:solidFill>
                  <a:srgbClr val="A2D2D6"/>
                </a:solidFill>
                <a:latin typeface="Arial"/>
                <a:ea typeface="Arial"/>
                <a:cs typeface="Arial"/>
                <a:sym typeface="Arial"/>
              </a:rPr>
              <a:t>Βήμα 3​</a:t>
            </a:r>
            <a:r>
              <a:rPr lang="en-US" sz="1800" b="0" i="0">
                <a:solidFill>
                  <a:srgbClr val="A2D2D6"/>
                </a:solidFill>
                <a:latin typeface="Arial"/>
                <a:ea typeface="Arial"/>
                <a:cs typeface="Arial"/>
                <a:sym typeface="Arial"/>
              </a:rPr>
              <a:t> </a:t>
            </a:r>
            <a:endParaRPr b="0" i="0">
              <a:solidFill>
                <a:srgbClr val="A2D2D6"/>
              </a:solidFill>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r>
              <a:rPr lang="en-US" sz="1800" b="0" i="0">
                <a:latin typeface="Arial"/>
                <a:ea typeface="Arial"/>
                <a:cs typeface="Arial"/>
                <a:sym typeface="Arial"/>
              </a:rPr>
              <a:t>Επαναλάβετε το τελευταίο βήμα, αλλά τώρα χρησιμοποιήστε 20 δευτερόλεπτα για να αφαιρέσετε δύο ακόμη αξίες.</a:t>
            </a:r>
            <a:endParaRPr/>
          </a:p>
        </p:txBody>
      </p:sp>
      <p:sp>
        <p:nvSpPr>
          <p:cNvPr id="320" name="Google Shape;320;p2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a:solidFill>
                  <a:srgbClr val="F2613A"/>
                </a:solidFill>
              </a:rPr>
              <a:t>Δραστηριότητα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endParaRPr/>
          </a:p>
          <a:p>
            <a:pPr marL="0" lvl="0" indent="0" algn="just" rtl="0">
              <a:lnSpc>
                <a:spcPct val="90000"/>
              </a:lnSpc>
              <a:spcBef>
                <a:spcPts val="1000"/>
              </a:spcBef>
              <a:spcAft>
                <a:spcPts val="0"/>
              </a:spcAft>
              <a:buClr>
                <a:schemeClr val="accent6"/>
              </a:buClr>
              <a:buSzPts val="2400"/>
              <a:buNone/>
            </a:pPr>
            <a:endParaRPr/>
          </a:p>
        </p:txBody>
      </p:sp>
      <p:pic>
        <p:nvPicPr>
          <p:cNvPr id="321" name="Google Shape;321;p29"/>
          <p:cNvPicPr preferRelativeResize="0"/>
          <p:nvPr/>
        </p:nvPicPr>
        <p:blipFill rotWithShape="1">
          <a:blip r:embed="rId3">
            <a:alphaModFix/>
          </a:blip>
          <a:srcRect/>
          <a:stretch/>
        </p:blipFill>
        <p:spPr>
          <a:xfrm>
            <a:off x="8075698" y="3887955"/>
            <a:ext cx="2324100" cy="1552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Εισαγωγή</a:t>
            </a:r>
            <a:endParaRPr/>
          </a:p>
        </p:txBody>
      </p:sp>
      <p:sp>
        <p:nvSpPr>
          <p:cNvPr id="74" name="Google Shape;74;p3"/>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1800"/>
              <a:buNone/>
            </a:pPr>
            <a:r>
              <a:rPr lang="en-US" b="1" dirty="0" err="1">
                <a:latin typeface="Arial"/>
                <a:ea typeface="Arial"/>
                <a:cs typeface="Arial"/>
                <a:sym typeface="Arial"/>
              </a:rPr>
              <a:t>Στόχοι</a:t>
            </a:r>
            <a:r>
              <a:rPr lang="en-US" b="1" dirty="0">
                <a:latin typeface="Arial"/>
                <a:ea typeface="Arial"/>
                <a:cs typeface="Arial"/>
                <a:sym typeface="Arial"/>
              </a:rPr>
              <a:t>:</a:t>
            </a:r>
            <a:endParaRPr dirty="0"/>
          </a:p>
          <a:p>
            <a:pPr marL="0" lvl="0" indent="0" algn="ctr" rtl="0">
              <a:lnSpc>
                <a:spcPct val="90000"/>
              </a:lnSpc>
              <a:spcBef>
                <a:spcPts val="1000"/>
              </a:spcBef>
              <a:spcAft>
                <a:spcPts val="0"/>
              </a:spcAft>
              <a:buClr>
                <a:schemeClr val="lt2"/>
              </a:buClr>
              <a:buSzPts val="1800"/>
              <a:buNone/>
            </a:pPr>
            <a:endParaRPr b="1" dirty="0">
              <a:latin typeface="Arial"/>
              <a:ea typeface="Arial"/>
              <a:cs typeface="Arial"/>
              <a:sym typeface="Arial"/>
            </a:endParaRPr>
          </a:p>
          <a:p>
            <a:pPr marL="0" lvl="0" indent="0" algn="ctr" rtl="0">
              <a:lnSpc>
                <a:spcPct val="90000"/>
              </a:lnSpc>
              <a:spcBef>
                <a:spcPts val="1000"/>
              </a:spcBef>
              <a:spcAft>
                <a:spcPts val="0"/>
              </a:spcAft>
              <a:buClr>
                <a:schemeClr val="lt2"/>
              </a:buClr>
              <a:buSzPts val="1800"/>
              <a:buNone/>
            </a:pPr>
            <a:endParaRPr b="1" dirty="0">
              <a:latin typeface="Arial"/>
              <a:ea typeface="Arial"/>
              <a:cs typeface="Arial"/>
              <a:sym typeface="Arial"/>
            </a:endParaRPr>
          </a:p>
          <a:p>
            <a:pPr marL="285750" lvl="0" indent="-285750" algn="l" rtl="0">
              <a:lnSpc>
                <a:spcPct val="90000"/>
              </a:lnSpc>
              <a:spcBef>
                <a:spcPts val="1000"/>
              </a:spcBef>
              <a:spcAft>
                <a:spcPts val="0"/>
              </a:spcAft>
              <a:buClr>
                <a:schemeClr val="lt2"/>
              </a:buClr>
              <a:buSzPts val="1800"/>
              <a:buChar char="•"/>
            </a:pPr>
            <a:r>
              <a:rPr lang="en-US" dirty="0" err="1">
                <a:latin typeface="Arial"/>
                <a:ea typeface="Arial"/>
                <a:cs typeface="Arial"/>
                <a:sym typeface="Arial"/>
              </a:rPr>
              <a:t>Γι</a:t>
            </a:r>
            <a:r>
              <a:rPr lang="en-US" dirty="0">
                <a:latin typeface="Arial"/>
                <a:ea typeface="Arial"/>
                <a:cs typeface="Arial"/>
                <a:sym typeface="Arial"/>
              </a:rPr>
              <a:t>α να είναι σε θέση οι Διευθυντές, οι Υπεύθυν</a:t>
            </a:r>
            <a:r>
              <a:rPr lang="en-US" dirty="0"/>
              <a:t>οι</a:t>
            </a:r>
            <a:r>
              <a:rPr lang="en-US" dirty="0">
                <a:latin typeface="Arial"/>
                <a:ea typeface="Arial"/>
                <a:cs typeface="Arial"/>
                <a:sym typeface="Arial"/>
              </a:rPr>
              <a:t> Ανθρώπινου Δυναμικού και οι πάροχοι ΕΕΚ να καταπολεμήσουν τις ηλικιακές </a:t>
            </a:r>
            <a:r>
              <a:rPr lang="en-US" dirty="0"/>
              <a:t>διακρίσεις </a:t>
            </a:r>
            <a:r>
              <a:rPr lang="en-US" dirty="0">
                <a:latin typeface="Arial"/>
                <a:ea typeface="Arial"/>
                <a:cs typeface="Arial"/>
                <a:sym typeface="Arial"/>
              </a:rPr>
              <a:t>στον χώρο εργασίας.</a:t>
            </a:r>
            <a:endParaRPr dirty="0"/>
          </a:p>
          <a:p>
            <a:pPr marL="285750" lvl="0" indent="-285750" algn="l" rtl="0">
              <a:lnSpc>
                <a:spcPct val="90000"/>
              </a:lnSpc>
              <a:spcBef>
                <a:spcPts val="1000"/>
              </a:spcBef>
              <a:spcAft>
                <a:spcPts val="0"/>
              </a:spcAft>
              <a:buClr>
                <a:schemeClr val="lt2"/>
              </a:buClr>
              <a:buSzPts val="1800"/>
              <a:buChar char="•"/>
            </a:pPr>
            <a:r>
              <a:rPr lang="en-US" dirty="0" err="1"/>
              <a:t>Γι</a:t>
            </a:r>
            <a:r>
              <a:rPr lang="en-US" dirty="0"/>
              <a:t>α να επιτευχθεί η σ</a:t>
            </a:r>
            <a:r>
              <a:rPr lang="en-US" dirty="0">
                <a:latin typeface="Arial"/>
                <a:ea typeface="Arial"/>
                <a:cs typeface="Arial"/>
                <a:sym typeface="Arial"/>
              </a:rPr>
              <a:t>υνεχής ανάπτυξη όλων των ανθρώπινων πόρων ανεξάρτητα από την ηλικία και την εμπειρία τους.</a:t>
            </a:r>
            <a:endParaRPr dirty="0"/>
          </a:p>
          <a:p>
            <a:pPr marL="285750" lvl="0" indent="-285750" algn="l" rtl="0">
              <a:lnSpc>
                <a:spcPct val="90000"/>
              </a:lnSpc>
              <a:spcBef>
                <a:spcPts val="1000"/>
              </a:spcBef>
              <a:spcAft>
                <a:spcPts val="0"/>
              </a:spcAft>
              <a:buClr>
                <a:schemeClr val="lt2"/>
              </a:buClr>
              <a:buSzPts val="1800"/>
              <a:buChar char="•"/>
            </a:pPr>
            <a:r>
              <a:rPr lang="en-US" dirty="0" err="1"/>
              <a:t>Γι</a:t>
            </a:r>
            <a:r>
              <a:rPr lang="en-US" dirty="0"/>
              <a:t>α να αναλυθούν σε βάθος οι ανάγκες </a:t>
            </a:r>
            <a:r>
              <a:rPr lang="en-US" dirty="0">
                <a:latin typeface="Arial"/>
                <a:ea typeface="Arial"/>
                <a:cs typeface="Arial"/>
                <a:sym typeface="Arial"/>
              </a:rPr>
              <a:t>που ευθυγραμμίζονται με την εστίαση και τους στόχους του οργανισμού.</a:t>
            </a:r>
            <a:endParaRPr dirty="0"/>
          </a:p>
          <a:p>
            <a:pPr marL="0" lvl="0" indent="0" algn="just" rtl="0">
              <a:lnSpc>
                <a:spcPct val="90000"/>
              </a:lnSpc>
              <a:spcBef>
                <a:spcPts val="1000"/>
              </a:spcBef>
              <a:spcAft>
                <a:spcPts val="0"/>
              </a:spcAft>
              <a:buClr>
                <a:schemeClr val="lt2"/>
              </a:buClr>
              <a:buSzPts val="1800"/>
              <a:buNone/>
            </a:pPr>
            <a:endParaRPr i="1" dirty="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endParaRPr dirty="0"/>
          </a:p>
        </p:txBody>
      </p:sp>
      <p:sp>
        <p:nvSpPr>
          <p:cNvPr id="75" name="Google Shape;75;p3"/>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sp>
        <p:nvSpPr>
          <p:cNvPr id="76" name="Google Shape;76;p3"/>
          <p:cNvSpPr txBox="1">
            <a:spLocks noGrp="1"/>
          </p:cNvSpPr>
          <p:nvPr>
            <p:ph type="body" idx="3"/>
          </p:nvPr>
        </p:nvSpPr>
        <p:spPr>
          <a:xfrm>
            <a:off x="40461" y="782785"/>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sz="2000" dirty="0"/>
              <a:t>Προσδιορισμός των αναγκών για </a:t>
            </a:r>
            <a:r>
              <a:rPr lang="el-GR" sz="2000" dirty="0" err="1"/>
              <a:t>Διαγενεακή</a:t>
            </a:r>
            <a:r>
              <a:rPr lang="el-GR" sz="2000" dirty="0"/>
              <a:t> Μάθηση σε επαγγελματικό πλαίσιο</a:t>
            </a:r>
          </a:p>
        </p:txBody>
      </p:sp>
      <p:pic>
        <p:nvPicPr>
          <p:cNvPr id="77" name="Google Shape;77;p3" descr="Text, whiteboard&#10;&#10;Description automatically generated"/>
          <p:cNvPicPr preferRelativeResize="0"/>
          <p:nvPr/>
        </p:nvPicPr>
        <p:blipFill rotWithShape="1">
          <a:blip r:embed="rId3">
            <a:alphaModFix/>
          </a:blip>
          <a:srcRect/>
          <a:stretch/>
        </p:blipFill>
        <p:spPr>
          <a:xfrm>
            <a:off x="7316458" y="2423124"/>
            <a:ext cx="3568819" cy="23568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327" name="Google Shape;327;p30"/>
          <p:cNvSpPr txBox="1">
            <a:spLocks noGrp="1"/>
          </p:cNvSpPr>
          <p:nvPr>
            <p:ph type="body" idx="2"/>
          </p:nvPr>
        </p:nvSpPr>
        <p:spPr>
          <a:xfrm>
            <a:off x="3002378" y="2537506"/>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a:solidFill>
                  <a:srgbClr val="A2D2D6"/>
                </a:solidFill>
                <a:latin typeface="Arial"/>
                <a:ea typeface="Arial"/>
                <a:cs typeface="Arial"/>
                <a:sym typeface="Arial"/>
              </a:rPr>
              <a:t>Βήμα 4​</a:t>
            </a:r>
            <a:r>
              <a:rPr lang="en-US" sz="1800" b="0" i="0">
                <a:solidFill>
                  <a:srgbClr val="A2D2D6"/>
                </a:solidFill>
                <a:latin typeface="Arial"/>
                <a:ea typeface="Arial"/>
                <a:cs typeface="Arial"/>
                <a:sym typeface="Arial"/>
              </a:rPr>
              <a:t> </a:t>
            </a:r>
            <a:endParaRPr b="0" i="0">
              <a:solidFill>
                <a:srgbClr val="A2D2D6"/>
              </a:solidFill>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r>
              <a:rPr lang="en-US" sz="1800" b="0" i="0">
                <a:latin typeface="Arial"/>
                <a:ea typeface="Arial"/>
                <a:cs typeface="Arial"/>
                <a:sym typeface="Arial"/>
              </a:rPr>
              <a:t>Επαναλάβετε το τελευταίο βήμα, αλλά τώρα χρησιμοποιήστε 20 δευτερόλεπτα για να αφαιρέσετε δύο ακόμη αξίες.</a:t>
            </a:r>
            <a:endParaRPr/>
          </a:p>
          <a:p>
            <a:pPr marL="0" lvl="0" indent="0" algn="l" rtl="0">
              <a:lnSpc>
                <a:spcPct val="90000"/>
              </a:lnSpc>
              <a:spcBef>
                <a:spcPts val="1000"/>
              </a:spcBef>
              <a:spcAft>
                <a:spcPts val="0"/>
              </a:spcAft>
              <a:buClr>
                <a:schemeClr val="lt2"/>
              </a:buClr>
              <a:buSzPts val="1800"/>
              <a:buNone/>
            </a:pPr>
            <a:r>
              <a:rPr lang="en-US" sz="1800" b="0" i="0">
                <a:latin typeface="Arial"/>
                <a:ea typeface="Arial"/>
                <a:cs typeface="Arial"/>
                <a:sym typeface="Arial"/>
              </a:rPr>
              <a:t>Μόλις όλοι οι συμμετέχοντες σταματήσουν να γράφουν, κάντε μια σαφή επισκόπηση των αξιών που έχουν επιλεγεί. </a:t>
            </a:r>
            <a:endParaRPr b="0" i="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a:p>
        </p:txBody>
      </p:sp>
      <p:sp>
        <p:nvSpPr>
          <p:cNvPr id="328" name="Google Shape;328;p3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a:solidFill>
                  <a:srgbClr val="F2613A"/>
                </a:solidFill>
              </a:rPr>
              <a:t>Δραστηριότητα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334" name="Google Shape;334;p31"/>
          <p:cNvSpPr txBox="1">
            <a:spLocks noGrp="1"/>
          </p:cNvSpPr>
          <p:nvPr>
            <p:ph type="body" idx="2"/>
          </p:nvPr>
        </p:nvSpPr>
        <p:spPr>
          <a:xfrm>
            <a:off x="2842745" y="2136453"/>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dirty="0" err="1">
                <a:solidFill>
                  <a:srgbClr val="A2D2D6"/>
                </a:solidFill>
                <a:latin typeface="Arial"/>
                <a:ea typeface="Arial"/>
                <a:cs typeface="Arial"/>
                <a:sym typeface="Arial"/>
              </a:rPr>
              <a:t>Βήμ</a:t>
            </a:r>
            <a:r>
              <a:rPr lang="en-US" sz="1800" b="1" i="0" dirty="0">
                <a:solidFill>
                  <a:srgbClr val="A2D2D6"/>
                </a:solidFill>
                <a:latin typeface="Arial"/>
                <a:ea typeface="Arial"/>
                <a:cs typeface="Arial"/>
                <a:sym typeface="Arial"/>
              </a:rPr>
              <a:t>α 5​</a:t>
            </a:r>
            <a:r>
              <a:rPr lang="en-US" sz="1800" b="0" i="0" dirty="0">
                <a:solidFill>
                  <a:srgbClr val="A2D2D6"/>
                </a:solidFill>
                <a:latin typeface="Arial"/>
                <a:ea typeface="Arial"/>
                <a:cs typeface="Arial"/>
                <a:sym typeface="Arial"/>
              </a:rPr>
              <a:t> </a:t>
            </a:r>
            <a:endParaRPr b="0" i="0" dirty="0">
              <a:solidFill>
                <a:srgbClr val="A2D2D6"/>
              </a:solidFill>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r>
              <a:rPr lang="en-US" sz="1800" i="0" dirty="0" err="1">
                <a:latin typeface="Arial"/>
                <a:ea typeface="Arial"/>
                <a:cs typeface="Arial"/>
                <a:sym typeface="Arial"/>
              </a:rPr>
              <a:t>Δώστε</a:t>
            </a:r>
            <a:r>
              <a:rPr lang="en-US" sz="1800" i="0" dirty="0">
                <a:latin typeface="Arial"/>
                <a:ea typeface="Arial"/>
                <a:cs typeface="Arial"/>
                <a:sym typeface="Arial"/>
              </a:rPr>
              <a:t> </a:t>
            </a:r>
            <a:r>
              <a:rPr lang="en-US" sz="1800" i="0" dirty="0" err="1">
                <a:latin typeface="Arial"/>
                <a:ea typeface="Arial"/>
                <a:cs typeface="Arial"/>
                <a:sym typeface="Arial"/>
              </a:rPr>
              <a:t>στους</a:t>
            </a:r>
            <a:r>
              <a:rPr lang="en-US" sz="1800" i="0" dirty="0">
                <a:latin typeface="Arial"/>
                <a:ea typeface="Arial"/>
                <a:cs typeface="Arial"/>
                <a:sym typeface="Arial"/>
              </a:rPr>
              <a:t> </a:t>
            </a:r>
            <a:r>
              <a:rPr lang="en-US" sz="1800" i="0" dirty="0" err="1">
                <a:latin typeface="Arial"/>
                <a:ea typeface="Arial"/>
                <a:cs typeface="Arial"/>
                <a:sym typeface="Arial"/>
              </a:rPr>
              <a:t>συμμετέχοντες</a:t>
            </a:r>
            <a:r>
              <a:rPr lang="en-US" sz="1800" i="0" dirty="0">
                <a:latin typeface="Arial"/>
                <a:ea typeface="Arial"/>
                <a:cs typeface="Arial"/>
                <a:sym typeface="Arial"/>
              </a:rPr>
              <a:t> 5 </a:t>
            </a:r>
            <a:r>
              <a:rPr lang="en-US" sz="1800" i="0" dirty="0" err="1">
                <a:latin typeface="Arial"/>
                <a:ea typeface="Arial"/>
                <a:cs typeface="Arial"/>
                <a:sym typeface="Arial"/>
              </a:rPr>
              <a:t>λε</a:t>
            </a:r>
            <a:r>
              <a:rPr lang="en-US" sz="1800" i="0" dirty="0">
                <a:latin typeface="Arial"/>
                <a:ea typeface="Arial"/>
                <a:cs typeface="Arial"/>
                <a:sym typeface="Arial"/>
              </a:rPr>
              <a:t>πτά για να προβληματιστούν σχετικά με τις αξίες που έχουν επιλέξει και να αποφασίσουν πόσο σημαντικές είναι για αυτούς, εάν ήδη ζουν σύμφωνα με αυτές και τι θα μπορούσαν να κάνουν για να ζήσουν σύμφωνα με αυτές.</a:t>
            </a:r>
            <a:endParaRPr dirty="0"/>
          </a:p>
          <a:p>
            <a:pPr marL="0" lvl="0" indent="0" algn="l" rtl="0">
              <a:lnSpc>
                <a:spcPct val="90000"/>
              </a:lnSpc>
              <a:spcBef>
                <a:spcPts val="1000"/>
              </a:spcBef>
              <a:spcAft>
                <a:spcPts val="0"/>
              </a:spcAft>
              <a:buClr>
                <a:schemeClr val="lt2"/>
              </a:buClr>
              <a:buSzPts val="1800"/>
              <a:buNone/>
            </a:pPr>
            <a:r>
              <a:rPr lang="en-US" sz="1800" i="0" dirty="0" err="1">
                <a:latin typeface="Arial"/>
                <a:ea typeface="Arial"/>
                <a:cs typeface="Arial"/>
                <a:sym typeface="Arial"/>
              </a:rPr>
              <a:t>Αυτή</a:t>
            </a:r>
            <a:r>
              <a:rPr lang="en-US" sz="1800" i="0" dirty="0">
                <a:latin typeface="Arial"/>
                <a:ea typeface="Arial"/>
                <a:cs typeface="Arial"/>
                <a:sym typeface="Arial"/>
              </a:rPr>
              <a:t> η </a:t>
            </a:r>
            <a:r>
              <a:rPr lang="en-US" sz="1800" i="0" dirty="0" err="1">
                <a:latin typeface="Arial"/>
                <a:ea typeface="Arial"/>
                <a:cs typeface="Arial"/>
                <a:sym typeface="Arial"/>
              </a:rPr>
              <a:t>σύντομη</a:t>
            </a:r>
            <a:r>
              <a:rPr lang="en-US" sz="1800" i="0" dirty="0">
                <a:latin typeface="Arial"/>
                <a:ea typeface="Arial"/>
                <a:cs typeface="Arial"/>
                <a:sym typeface="Arial"/>
              </a:rPr>
              <a:t> </a:t>
            </a:r>
            <a:r>
              <a:rPr lang="el-GR" sz="1800" i="0" dirty="0">
                <a:latin typeface="Arial"/>
                <a:ea typeface="Arial"/>
                <a:cs typeface="Arial"/>
                <a:sym typeface="Arial"/>
              </a:rPr>
              <a:t>άσκηση</a:t>
            </a:r>
            <a:r>
              <a:rPr lang="en-US" sz="1800" i="0" dirty="0">
                <a:latin typeface="Arial"/>
                <a:ea typeface="Arial"/>
                <a:cs typeface="Arial"/>
                <a:sym typeface="Arial"/>
              </a:rPr>
              <a:t> θα σας δώσει μια επισκόπηση των αξιών που έχουν διαφορετικές γενιές </a:t>
            </a:r>
            <a:r>
              <a:rPr lang="el-GR" sz="1800" i="0" dirty="0" err="1">
                <a:latin typeface="Arial"/>
                <a:ea typeface="Arial"/>
                <a:cs typeface="Arial"/>
                <a:sym typeface="Arial"/>
              </a:rPr>
              <a:t>εκπαιδευόμενω</a:t>
            </a:r>
            <a:r>
              <a:rPr lang="en-US" sz="1800" i="0" dirty="0">
                <a:latin typeface="Arial"/>
                <a:ea typeface="Arial"/>
                <a:cs typeface="Arial"/>
                <a:sym typeface="Arial"/>
              </a:rPr>
              <a:t>ν. </a:t>
            </a:r>
            <a:endParaRPr i="0" dirty="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dirty="0"/>
          </a:p>
        </p:txBody>
      </p:sp>
      <p:sp>
        <p:nvSpPr>
          <p:cNvPr id="335" name="Google Shape;335;p3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a:solidFill>
                  <a:srgbClr val="F2613A"/>
                </a:solidFill>
              </a:rPr>
              <a:t>Δραστηριότητα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341" name="Google Shape;341;p32"/>
          <p:cNvSpPr txBox="1">
            <a:spLocks noGrp="1"/>
          </p:cNvSpPr>
          <p:nvPr>
            <p:ph type="body" idx="1"/>
          </p:nvPr>
        </p:nvSpPr>
        <p:spPr>
          <a:xfrm>
            <a:off x="159201" y="2740567"/>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1800"/>
              <a:buNone/>
            </a:pPr>
            <a:endParaRPr sz="1800" b="0" i="0" dirty="0">
              <a:solidFill>
                <a:srgbClr val="636A6F"/>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r>
              <a:rPr lang="en-US" sz="1800" b="0" i="0" dirty="0" err="1">
                <a:solidFill>
                  <a:srgbClr val="636A6F"/>
                </a:solidFill>
                <a:latin typeface="Arial"/>
                <a:ea typeface="Arial"/>
                <a:cs typeface="Arial"/>
                <a:sym typeface="Arial"/>
              </a:rPr>
              <a:t>Ενώ</a:t>
            </a:r>
            <a:r>
              <a:rPr lang="en-US" sz="1800" b="0" i="0" dirty="0">
                <a:solidFill>
                  <a:srgbClr val="636A6F"/>
                </a:solidFill>
                <a:latin typeface="Arial"/>
                <a:ea typeface="Arial"/>
                <a:cs typeface="Arial"/>
                <a:sym typeface="Arial"/>
              </a:rPr>
              <a:t> </a:t>
            </a:r>
            <a:r>
              <a:rPr lang="en-US" sz="1800" b="0" i="0" dirty="0" err="1">
                <a:solidFill>
                  <a:srgbClr val="636A6F"/>
                </a:solidFill>
                <a:latin typeface="Arial"/>
                <a:ea typeface="Arial"/>
                <a:cs typeface="Arial"/>
                <a:sym typeface="Arial"/>
              </a:rPr>
              <a:t>μι</a:t>
            </a:r>
            <a:r>
              <a:rPr lang="en-US" sz="1800" b="0" i="0" dirty="0">
                <a:solidFill>
                  <a:srgbClr val="636A6F"/>
                </a:solidFill>
                <a:latin typeface="Arial"/>
                <a:ea typeface="Arial"/>
                <a:cs typeface="Arial"/>
                <a:sym typeface="Arial"/>
              </a:rPr>
              <a:t>α παραδοσιακή διάλεξη και μια παρουσίαση PowerPoint μπορεί να αρκεί για τις πιο ώριμες γενιές, για να προσελκύσετε τους νεότερους μαθητές, ίσως χρειαστείτε πιο διαδραστικά μέσα, όπως ένα διαδραστικό σύστημα διαχείρισης μάθησης και ομαδικές δραστηριότητες. </a:t>
            </a:r>
            <a:endParaRPr b="0" i="0" dirty="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dirty="0"/>
          </a:p>
        </p:txBody>
      </p:sp>
      <p:pic>
        <p:nvPicPr>
          <p:cNvPr id="342" name="Google Shape;342;p32"/>
          <p:cNvPicPr preferRelativeResize="0">
            <a:picLocks noGrp="1"/>
          </p:cNvPicPr>
          <p:nvPr>
            <p:ph type="body" idx="2"/>
          </p:nvPr>
        </p:nvPicPr>
        <p:blipFill rotWithShape="1">
          <a:blip r:embed="rId3">
            <a:alphaModFix/>
          </a:blip>
          <a:srcRect/>
          <a:stretch/>
        </p:blipFill>
        <p:spPr>
          <a:xfrm>
            <a:off x="7390654" y="2625532"/>
            <a:ext cx="3341748" cy="2226440"/>
          </a:xfrm>
          <a:prstGeom prst="rect">
            <a:avLst/>
          </a:prstGeom>
          <a:noFill/>
          <a:ln>
            <a:noFill/>
          </a:ln>
        </p:spPr>
      </p:pic>
      <p:sp>
        <p:nvSpPr>
          <p:cNvPr id="343" name="Google Shape;343;p32"/>
          <p:cNvSpPr txBox="1">
            <a:spLocks noGrp="1"/>
          </p:cNvSpPr>
          <p:nvPr>
            <p:ph type="body" idx="3"/>
          </p:nvPr>
        </p:nvSpPr>
        <p:spPr>
          <a:xfrm>
            <a:off x="72115" y="-407962"/>
            <a:ext cx="11996059" cy="2883876"/>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chemeClr val="accent6"/>
              </a:buClr>
              <a:buSzPts val="2400"/>
              <a:buNone/>
            </a:pPr>
            <a:endParaRPr>
              <a:solidFill>
                <a:srgbClr val="A2D2D6"/>
              </a:solidFill>
            </a:endParaRPr>
          </a:p>
          <a:p>
            <a:pPr marL="0" lvl="0" indent="0" algn="just" rtl="0">
              <a:lnSpc>
                <a:spcPct val="90000"/>
              </a:lnSpc>
              <a:spcBef>
                <a:spcPts val="1000"/>
              </a:spcBef>
              <a:spcAft>
                <a:spcPts val="0"/>
              </a:spcAft>
              <a:buClr>
                <a:schemeClr val="accent6"/>
              </a:buClr>
              <a:buSzPts val="1800"/>
              <a:buNone/>
            </a:pPr>
            <a:endParaRPr sz="1800" i="0">
              <a:solidFill>
                <a:srgbClr val="F2613A"/>
              </a:solidFill>
            </a:endParaRPr>
          </a:p>
          <a:p>
            <a:pPr marL="0" lvl="0" indent="0" algn="just" rtl="0">
              <a:lnSpc>
                <a:spcPct val="90000"/>
              </a:lnSpc>
              <a:spcBef>
                <a:spcPts val="1000"/>
              </a:spcBef>
              <a:spcAft>
                <a:spcPts val="0"/>
              </a:spcAft>
              <a:buClr>
                <a:srgbClr val="F2613A"/>
              </a:buClr>
              <a:buSzPts val="2400"/>
              <a:buNone/>
            </a:pPr>
            <a:endParaRPr>
              <a:solidFill>
                <a:srgbClr val="F2613A"/>
              </a:solidFill>
            </a:endParaRPr>
          </a:p>
          <a:p>
            <a:pPr marL="0" lvl="0" indent="0" algn="l" rtl="0">
              <a:lnSpc>
                <a:spcPct val="90000"/>
              </a:lnSpc>
              <a:spcBef>
                <a:spcPts val="1000"/>
              </a:spcBef>
              <a:spcAft>
                <a:spcPts val="0"/>
              </a:spcAft>
              <a:buClr>
                <a:srgbClr val="F2613A"/>
              </a:buClr>
              <a:buSzPts val="2400"/>
              <a:buNone/>
            </a:pPr>
            <a:r>
              <a:rPr lang="en-US">
                <a:solidFill>
                  <a:srgbClr val="F2613A"/>
                </a:solidFill>
              </a:rPr>
              <a:t>Δραστηριότητα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br>
              <a:rPr lang="en-US" i="0">
                <a:solidFill>
                  <a:srgbClr val="F2613A"/>
                </a:solidFill>
              </a:rPr>
            </a:br>
            <a:br>
              <a:rPr lang="en-US" i="0">
                <a:solidFill>
                  <a:srgbClr val="F2613A"/>
                </a:solidFill>
              </a:rPr>
            </a:br>
            <a:endParaRPr/>
          </a:p>
          <a:p>
            <a:pPr marL="0" lvl="0" indent="0" algn="just" rtl="0">
              <a:lnSpc>
                <a:spcPct val="90000"/>
              </a:lnSpc>
              <a:spcBef>
                <a:spcPts val="1000"/>
              </a:spcBef>
              <a:spcAft>
                <a:spcPts val="0"/>
              </a:spcAft>
              <a:buClr>
                <a:schemeClr val="accent6"/>
              </a:buClr>
              <a:buSzPts val="1800"/>
              <a:buNone/>
            </a:pPr>
            <a:endParaRPr sz="1800">
              <a:solidFill>
                <a:srgbClr val="A2D2D6"/>
              </a:solidFill>
              <a:latin typeface="Arial"/>
              <a:ea typeface="Arial"/>
              <a:cs typeface="Arial"/>
              <a:sym typeface="Arial"/>
            </a:endParaRPr>
          </a:p>
          <a:p>
            <a:pPr marL="0" lvl="0" indent="0" algn="just" rtl="0">
              <a:lnSpc>
                <a:spcPct val="90000"/>
              </a:lnSpc>
              <a:spcBef>
                <a:spcPts val="1000"/>
              </a:spcBef>
              <a:spcAft>
                <a:spcPts val="0"/>
              </a:spcAft>
              <a:buClr>
                <a:srgbClr val="A2D2D6"/>
              </a:buClr>
              <a:buSzPts val="1800"/>
              <a:buNone/>
            </a:pPr>
            <a:r>
              <a:rPr lang="en-US" sz="1800">
                <a:solidFill>
                  <a:srgbClr val="A2D2D6"/>
                </a:solidFill>
                <a:latin typeface="Arial"/>
                <a:ea typeface="Arial"/>
                <a:cs typeface="Arial"/>
                <a:sym typeface="Arial"/>
              </a:rPr>
              <a:t> Ενσωμάτωση διαφορετικών στυλ μάθησης</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349" name="Google Shape;349;p33"/>
          <p:cNvSpPr txBox="1">
            <a:spLocks noGrp="1"/>
          </p:cNvSpPr>
          <p:nvPr>
            <p:ph type="body" idx="1"/>
          </p:nvPr>
        </p:nvSpPr>
        <p:spPr>
          <a:xfrm>
            <a:off x="867992" y="2652213"/>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a:solidFill>
                  <a:srgbClr val="A2D2D6"/>
                </a:solidFill>
                <a:latin typeface="Arial"/>
                <a:ea typeface="Arial"/>
                <a:cs typeface="Arial"/>
                <a:sym typeface="Arial"/>
              </a:rPr>
              <a:t>Καταγραφή των υπαρχουσών δεξιοτήτων</a:t>
            </a:r>
            <a:endParaRPr/>
          </a:p>
          <a:p>
            <a:pPr marL="0" lvl="0" indent="0" algn="l" rtl="0">
              <a:lnSpc>
                <a:spcPct val="90000"/>
              </a:lnSpc>
              <a:spcBef>
                <a:spcPts val="0"/>
              </a:spcBef>
              <a:spcAft>
                <a:spcPts val="0"/>
              </a:spcAft>
              <a:buClr>
                <a:srgbClr val="A2D2D6"/>
              </a:buClr>
              <a:buSzPts val="1800"/>
              <a:buNone/>
            </a:pPr>
            <a:endParaRPr b="1">
              <a:solidFill>
                <a:srgbClr val="A2D2D6"/>
              </a:solidFill>
            </a:endParaRPr>
          </a:p>
          <a:p>
            <a:pPr marL="0" lvl="0" indent="0" algn="l" rtl="0">
              <a:lnSpc>
                <a:spcPct val="90000"/>
              </a:lnSpc>
              <a:spcBef>
                <a:spcPts val="0"/>
              </a:spcBef>
              <a:spcAft>
                <a:spcPts val="0"/>
              </a:spcAft>
              <a:buClr>
                <a:srgbClr val="A2D2D6"/>
              </a:buClr>
              <a:buSzPts val="1800"/>
              <a:buNone/>
            </a:pPr>
            <a:endParaRPr sz="1800" b="1" i="0">
              <a:solidFill>
                <a:srgbClr val="A2D2D6"/>
              </a:solidFill>
              <a:latin typeface="Arial"/>
              <a:ea typeface="Arial"/>
              <a:cs typeface="Arial"/>
              <a:sym typeface="Arial"/>
            </a:endParaRPr>
          </a:p>
          <a:p>
            <a:pPr marL="0" lvl="0" indent="0" algn="l" rtl="0">
              <a:lnSpc>
                <a:spcPct val="90000"/>
              </a:lnSpc>
              <a:spcBef>
                <a:spcPts val="0"/>
              </a:spcBef>
              <a:spcAft>
                <a:spcPts val="0"/>
              </a:spcAft>
              <a:buClr>
                <a:srgbClr val="A2D2D6"/>
              </a:buClr>
              <a:buSzPts val="1800"/>
              <a:buNone/>
            </a:pPr>
            <a:r>
              <a:rPr lang="en-US">
                <a:solidFill>
                  <a:srgbClr val="636A6F"/>
                </a:solidFill>
              </a:rPr>
              <a:t>Σ</a:t>
            </a:r>
            <a:r>
              <a:rPr lang="en-US" sz="1800" b="0" i="0">
                <a:solidFill>
                  <a:srgbClr val="636A6F"/>
                </a:solidFill>
                <a:latin typeface="Arial"/>
                <a:ea typeface="Arial"/>
                <a:cs typeface="Arial"/>
                <a:sym typeface="Arial"/>
              </a:rPr>
              <a:t>χεδιασμός μιας κατάρτισης στην οποία όλες οι γενιές μπορούν να συνεισφέρουν σημαντικά. Για παράδειγμα, οι τεχνολογικές γενιές μπορούν να μοιραστούν συμβουλές σχετικά με την ικανότητά τους να χρησιμοποιούν συγκεκριμένα τεχνολογικά εργαλεία και συστήματα LMS, ενώ οι παλαιότερες γενιές μπορούν να μοιραστούν τις γνώσεις τους από την εμπειρία στον τομ.  </a:t>
            </a:r>
            <a:endParaRPr b="0" i="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a:p>
        </p:txBody>
      </p:sp>
      <p:pic>
        <p:nvPicPr>
          <p:cNvPr id="350" name="Google Shape;350;p33"/>
          <p:cNvPicPr preferRelativeResize="0">
            <a:picLocks noGrp="1"/>
          </p:cNvPicPr>
          <p:nvPr>
            <p:ph type="body" idx="2"/>
          </p:nvPr>
        </p:nvPicPr>
        <p:blipFill rotWithShape="1">
          <a:blip r:embed="rId3">
            <a:alphaModFix/>
          </a:blip>
          <a:srcRect/>
          <a:stretch/>
        </p:blipFill>
        <p:spPr>
          <a:xfrm>
            <a:off x="7390654" y="2633538"/>
            <a:ext cx="3341748" cy="2210427"/>
          </a:xfrm>
          <a:prstGeom prst="rect">
            <a:avLst/>
          </a:prstGeom>
          <a:noFill/>
          <a:ln>
            <a:noFill/>
          </a:ln>
        </p:spPr>
      </p:pic>
      <p:sp>
        <p:nvSpPr>
          <p:cNvPr id="351" name="Google Shape;351;p33"/>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a:solidFill>
                  <a:srgbClr val="F2613A"/>
                </a:solidFill>
              </a:rPr>
              <a:t>Δραστηριότητα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endParaRPr/>
          </a:p>
          <a:p>
            <a:pPr marL="0" lvl="0" indent="0" algn="just" rtl="0">
              <a:lnSpc>
                <a:spcPct val="90000"/>
              </a:lnSpc>
              <a:spcBef>
                <a:spcPts val="1000"/>
              </a:spcBef>
              <a:spcAft>
                <a:spcPts val="0"/>
              </a:spcAft>
              <a:buClr>
                <a:schemeClr val="accent6"/>
              </a:buClr>
              <a:buSzPts val="2400"/>
              <a:buNone/>
            </a:pPr>
            <a:endParaRPr>
              <a:solidFill>
                <a:srgbClr val="A2D2D6"/>
              </a:solidFill>
            </a:endParaRPr>
          </a:p>
        </p:txBody>
      </p:sp>
      <p:sp>
        <p:nvSpPr>
          <p:cNvPr id="352" name="Google Shape;352;p33"/>
          <p:cNvSpPr txBox="1"/>
          <p:nvPr/>
        </p:nvSpPr>
        <p:spPr>
          <a:xfrm>
            <a:off x="7390654" y="4843965"/>
            <a:ext cx="3341748"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a:solidFill>
                  <a:schemeClr val="lt1"/>
                </a:solidFill>
                <a:latin typeface="Arial"/>
                <a:ea typeface="Arial"/>
                <a:cs typeface="Arial"/>
                <a:sym typeface="Arial"/>
              </a:rPr>
              <a:t> by Unknown Author is licensed under </a:t>
            </a:r>
            <a:r>
              <a:rPr lang="en-US" sz="900" b="0" i="0" u="sng" strike="noStrike" cap="non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CC BY-SA</a:t>
            </a:r>
            <a:endParaRPr sz="9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358" name="Google Shape;358;p34"/>
          <p:cNvSpPr txBox="1">
            <a:spLocks noGrp="1"/>
          </p:cNvSpPr>
          <p:nvPr>
            <p:ph type="body" idx="1"/>
          </p:nvPr>
        </p:nvSpPr>
        <p:spPr>
          <a:xfrm>
            <a:off x="1888177" y="1825604"/>
            <a:ext cx="8063345"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dirty="0" err="1">
                <a:solidFill>
                  <a:srgbClr val="A2D2D6"/>
                </a:solidFill>
                <a:latin typeface="Arial"/>
                <a:ea typeface="Arial"/>
                <a:cs typeface="Arial"/>
                <a:sym typeface="Arial"/>
              </a:rPr>
              <a:t>Ανά</a:t>
            </a:r>
            <a:r>
              <a:rPr lang="en-US" sz="1800" b="1" i="0" dirty="0">
                <a:solidFill>
                  <a:srgbClr val="A2D2D6"/>
                </a:solidFill>
                <a:latin typeface="Arial"/>
                <a:ea typeface="Arial"/>
                <a:cs typeface="Arial"/>
                <a:sym typeface="Arial"/>
              </a:rPr>
              <a:t>πτυξη</a:t>
            </a:r>
            <a:endParaRPr dirty="0"/>
          </a:p>
          <a:p>
            <a:pPr marL="0" lvl="0" indent="0" algn="l" rtl="0">
              <a:lnSpc>
                <a:spcPct val="90000"/>
              </a:lnSpc>
              <a:spcBef>
                <a:spcPts val="1000"/>
              </a:spcBef>
              <a:spcAft>
                <a:spcPts val="0"/>
              </a:spcAft>
              <a:buClr>
                <a:srgbClr val="636A6F"/>
              </a:buClr>
              <a:buSzPts val="1800"/>
              <a:buNone/>
            </a:pPr>
            <a:r>
              <a:rPr lang="en-US" sz="1800" b="0" i="0" dirty="0" err="1">
                <a:solidFill>
                  <a:srgbClr val="636A6F"/>
                </a:solidFill>
                <a:latin typeface="Arial"/>
                <a:ea typeface="Arial"/>
                <a:cs typeface="Arial"/>
                <a:sym typeface="Arial"/>
              </a:rPr>
              <a:t>Αυτό</a:t>
            </a:r>
            <a:r>
              <a:rPr lang="en-US" sz="1800" b="0" i="0" dirty="0">
                <a:solidFill>
                  <a:srgbClr val="636A6F"/>
                </a:solidFill>
                <a:latin typeface="Arial"/>
                <a:ea typeface="Arial"/>
                <a:cs typeface="Arial"/>
                <a:sym typeface="Arial"/>
              </a:rPr>
              <a:t> </a:t>
            </a:r>
            <a:r>
              <a:rPr lang="en-US" sz="1800" b="0" i="0" dirty="0" err="1">
                <a:solidFill>
                  <a:srgbClr val="636A6F"/>
                </a:solidFill>
                <a:latin typeface="Arial"/>
                <a:ea typeface="Arial"/>
                <a:cs typeface="Arial"/>
                <a:sym typeface="Arial"/>
              </a:rPr>
              <a:t>το</a:t>
            </a:r>
            <a:r>
              <a:rPr lang="en-US" sz="1800" b="0" i="0" dirty="0">
                <a:solidFill>
                  <a:srgbClr val="636A6F"/>
                </a:solidFill>
                <a:latin typeface="Arial"/>
                <a:ea typeface="Arial"/>
                <a:cs typeface="Arial"/>
                <a:sym typeface="Arial"/>
              </a:rPr>
              <a:t> </a:t>
            </a:r>
            <a:r>
              <a:rPr lang="en-US" sz="1800" b="0" i="0" dirty="0" err="1">
                <a:solidFill>
                  <a:srgbClr val="636A6F"/>
                </a:solidFill>
                <a:latin typeface="Arial"/>
                <a:ea typeface="Arial"/>
                <a:cs typeface="Arial"/>
                <a:sym typeface="Arial"/>
              </a:rPr>
              <a:t>στάδιο</a:t>
            </a:r>
            <a:r>
              <a:rPr lang="en-US" sz="1800" b="0" i="0" dirty="0">
                <a:solidFill>
                  <a:srgbClr val="636A6F"/>
                </a:solidFill>
                <a:latin typeface="Arial"/>
                <a:ea typeface="Arial"/>
                <a:cs typeface="Arial"/>
                <a:sym typeface="Arial"/>
              </a:rPr>
              <a:t> π</a:t>
            </a:r>
            <a:r>
              <a:rPr lang="en-US" sz="1800" b="0" i="0" dirty="0" err="1">
                <a:solidFill>
                  <a:srgbClr val="636A6F"/>
                </a:solidFill>
                <a:latin typeface="Arial"/>
                <a:ea typeface="Arial"/>
                <a:cs typeface="Arial"/>
                <a:sym typeface="Arial"/>
              </a:rPr>
              <a:t>εριλ</a:t>
            </a:r>
            <a:r>
              <a:rPr lang="en-US" sz="1800" b="0" i="0" dirty="0">
                <a:solidFill>
                  <a:srgbClr val="636A6F"/>
                </a:solidFill>
                <a:latin typeface="Arial"/>
                <a:ea typeface="Arial"/>
                <a:cs typeface="Arial"/>
                <a:sym typeface="Arial"/>
              </a:rPr>
              <a:t>αμβάνει τη δημιουργία και τον έλεγχο των μαθησιακών αποτελεσμάτων.</a:t>
            </a:r>
            <a:endParaRPr dirty="0"/>
          </a:p>
          <a:p>
            <a:pPr marL="0" lvl="0" indent="0" algn="l" rtl="0">
              <a:lnSpc>
                <a:spcPct val="90000"/>
              </a:lnSpc>
              <a:spcBef>
                <a:spcPts val="1000"/>
              </a:spcBef>
              <a:spcAft>
                <a:spcPts val="0"/>
              </a:spcAft>
              <a:buClr>
                <a:srgbClr val="636A6F"/>
              </a:buClr>
              <a:buSzPts val="1800"/>
              <a:buNone/>
            </a:pPr>
            <a:r>
              <a:rPr lang="en-US" sz="1800" b="0" i="0" dirty="0" err="1">
                <a:solidFill>
                  <a:srgbClr val="636A6F"/>
                </a:solidFill>
                <a:latin typeface="Arial"/>
                <a:ea typeface="Arial"/>
                <a:cs typeface="Arial"/>
                <a:sym typeface="Arial"/>
              </a:rPr>
              <a:t>Στόχος</a:t>
            </a:r>
            <a:r>
              <a:rPr lang="en-US" sz="1800" b="0" i="0" dirty="0">
                <a:solidFill>
                  <a:srgbClr val="636A6F"/>
                </a:solidFill>
                <a:latin typeface="Arial"/>
                <a:ea typeface="Arial"/>
                <a:cs typeface="Arial"/>
                <a:sym typeface="Arial"/>
              </a:rPr>
              <a:t> </a:t>
            </a:r>
            <a:r>
              <a:rPr lang="en-US" sz="1800" b="0" i="0" dirty="0" err="1">
                <a:solidFill>
                  <a:srgbClr val="636A6F"/>
                </a:solidFill>
                <a:latin typeface="Arial"/>
                <a:ea typeface="Arial"/>
                <a:cs typeface="Arial"/>
                <a:sym typeface="Arial"/>
              </a:rPr>
              <a:t>του</a:t>
            </a:r>
            <a:r>
              <a:rPr lang="en-US" sz="1800" b="0" i="0" dirty="0">
                <a:solidFill>
                  <a:srgbClr val="636A6F"/>
                </a:solidFill>
                <a:latin typeface="Arial"/>
                <a:ea typeface="Arial"/>
                <a:cs typeface="Arial"/>
                <a:sym typeface="Arial"/>
              </a:rPr>
              <a:t> </a:t>
            </a:r>
            <a:r>
              <a:rPr lang="en-US" sz="1800" b="0" i="0" dirty="0" err="1">
                <a:solidFill>
                  <a:srgbClr val="636A6F"/>
                </a:solidFill>
                <a:latin typeface="Arial"/>
                <a:ea typeface="Arial"/>
                <a:cs typeface="Arial"/>
                <a:sym typeface="Arial"/>
              </a:rPr>
              <a:t>είν</a:t>
            </a:r>
            <a:r>
              <a:rPr lang="en-US" sz="1800" b="0" i="0" dirty="0">
                <a:solidFill>
                  <a:srgbClr val="636A6F"/>
                </a:solidFill>
                <a:latin typeface="Arial"/>
                <a:ea typeface="Arial"/>
                <a:cs typeface="Arial"/>
                <a:sym typeface="Arial"/>
              </a:rPr>
              <a:t>αι να εξετάσει τις ακόλουθες ερωτήσεις : </a:t>
            </a:r>
            <a:endParaRPr lang="el-GR" sz="1800" b="0" i="0" dirty="0">
              <a:solidFill>
                <a:srgbClr val="636A6F"/>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endParaRPr b="0" i="0" dirty="0">
              <a:solidFill>
                <a:srgbClr val="000000"/>
              </a:solidFill>
              <a:latin typeface="Arial"/>
              <a:ea typeface="Arial"/>
              <a:cs typeface="Arial"/>
              <a:sym typeface="Arial"/>
            </a:endParaRPr>
          </a:p>
          <a:p>
            <a:pPr marL="457200" lvl="1" indent="0">
              <a:spcBef>
                <a:spcPts val="1000"/>
              </a:spcBef>
              <a:buClr>
                <a:srgbClr val="636A6F"/>
              </a:buClr>
              <a:buSzPts val="1800"/>
            </a:pPr>
            <a:r>
              <a:rPr lang="en-US" sz="2000" b="0" i="0" dirty="0" err="1">
                <a:solidFill>
                  <a:srgbClr val="636A6F"/>
                </a:solidFill>
                <a:latin typeface="Arial"/>
                <a:ea typeface="Arial"/>
                <a:cs typeface="Arial"/>
                <a:sym typeface="Arial"/>
              </a:rPr>
              <a:t>Τηρείτ</a:t>
            </a:r>
            <a:r>
              <a:rPr lang="en-US" sz="2000" b="0" i="0" dirty="0">
                <a:solidFill>
                  <a:srgbClr val="636A6F"/>
                </a:solidFill>
                <a:latin typeface="Arial"/>
                <a:ea typeface="Arial"/>
                <a:cs typeface="Arial"/>
                <a:sym typeface="Arial"/>
              </a:rPr>
              <a:t>αι το χρονικό πλαίσιο σε σχέση με το υλικό που έχει καλυφθεί;</a:t>
            </a:r>
            <a:endParaRPr sz="2000" dirty="0"/>
          </a:p>
          <a:p>
            <a:pPr marL="457200" lvl="1" indent="0">
              <a:spcBef>
                <a:spcPts val="1000"/>
              </a:spcBef>
              <a:buClr>
                <a:srgbClr val="636A6F"/>
              </a:buClr>
              <a:buSzPts val="1800"/>
            </a:pPr>
            <a:r>
              <a:rPr lang="en-US" sz="2000" b="0" i="0" dirty="0">
                <a:solidFill>
                  <a:srgbClr val="636A6F"/>
                </a:solidFill>
                <a:latin typeface="Arial"/>
                <a:ea typeface="Arial"/>
                <a:cs typeface="Arial"/>
                <a:sym typeface="Arial"/>
              </a:rPr>
              <a:t>Τα </a:t>
            </a:r>
            <a:r>
              <a:rPr lang="en-US" sz="2000" b="0" i="0" dirty="0" err="1">
                <a:solidFill>
                  <a:srgbClr val="636A6F"/>
                </a:solidFill>
                <a:latin typeface="Arial"/>
                <a:ea typeface="Arial"/>
                <a:cs typeface="Arial"/>
                <a:sym typeface="Arial"/>
              </a:rPr>
              <a:t>μέλη</a:t>
            </a:r>
            <a:r>
              <a:rPr lang="en-US" sz="2000" b="0" i="0" dirty="0">
                <a:solidFill>
                  <a:srgbClr val="636A6F"/>
                </a:solidFill>
                <a:latin typeface="Arial"/>
                <a:ea typeface="Arial"/>
                <a:cs typeface="Arial"/>
                <a:sym typeface="Arial"/>
              </a:rPr>
              <a:t> </a:t>
            </a:r>
            <a:r>
              <a:rPr lang="en-US" sz="2000" b="0" i="0" dirty="0" err="1">
                <a:solidFill>
                  <a:srgbClr val="636A6F"/>
                </a:solidFill>
                <a:latin typeface="Arial"/>
                <a:ea typeface="Arial"/>
                <a:cs typeface="Arial"/>
                <a:sym typeface="Arial"/>
              </a:rPr>
              <a:t>των</a:t>
            </a:r>
            <a:r>
              <a:rPr lang="en-US" sz="2000" b="0" i="0" dirty="0">
                <a:solidFill>
                  <a:srgbClr val="636A6F"/>
                </a:solidFill>
                <a:latin typeface="Arial"/>
                <a:ea typeface="Arial"/>
                <a:cs typeface="Arial"/>
                <a:sym typeface="Arial"/>
              </a:rPr>
              <a:t> </a:t>
            </a:r>
            <a:r>
              <a:rPr lang="en-US" sz="2000" b="0" i="0" dirty="0" err="1">
                <a:solidFill>
                  <a:srgbClr val="636A6F"/>
                </a:solidFill>
                <a:latin typeface="Arial"/>
                <a:ea typeface="Arial"/>
                <a:cs typeface="Arial"/>
                <a:sym typeface="Arial"/>
              </a:rPr>
              <a:t>δι</a:t>
            </a:r>
            <a:r>
              <a:rPr lang="en-US" sz="2000" b="0" i="0" dirty="0">
                <a:solidFill>
                  <a:srgbClr val="636A6F"/>
                </a:solidFill>
                <a:latin typeface="Arial"/>
                <a:ea typeface="Arial"/>
                <a:cs typeface="Arial"/>
                <a:sym typeface="Arial"/>
              </a:rPr>
              <a:t>αφορετικών ομάδων συνεργάζονται αποτελεσματικά;</a:t>
            </a:r>
            <a:br>
              <a:rPr lang="en-US" sz="2000" b="0" i="0" dirty="0">
                <a:solidFill>
                  <a:srgbClr val="636A6F"/>
                </a:solidFill>
                <a:latin typeface="Arial"/>
                <a:ea typeface="Arial"/>
                <a:cs typeface="Arial"/>
                <a:sym typeface="Arial"/>
              </a:rPr>
            </a:br>
            <a:endParaRPr sz="2000" b="0" i="0" dirty="0">
              <a:solidFill>
                <a:srgbClr val="636A6F"/>
              </a:solidFill>
              <a:latin typeface="Arial"/>
              <a:ea typeface="Arial"/>
              <a:cs typeface="Arial"/>
              <a:sym typeface="Arial"/>
            </a:endParaRPr>
          </a:p>
          <a:p>
            <a:pPr marL="457200" lvl="1" indent="0">
              <a:spcBef>
                <a:spcPts val="1000"/>
              </a:spcBef>
              <a:buClr>
                <a:srgbClr val="636A6F"/>
              </a:buClr>
              <a:buSzPts val="1800"/>
            </a:pPr>
            <a:r>
              <a:rPr lang="en-US" sz="2000" b="0" i="0" dirty="0" err="1">
                <a:solidFill>
                  <a:srgbClr val="636A6F"/>
                </a:solidFill>
                <a:latin typeface="Arial"/>
                <a:ea typeface="Arial"/>
                <a:cs typeface="Arial"/>
                <a:sym typeface="Arial"/>
              </a:rPr>
              <a:t>Συνεισφέρουν</a:t>
            </a:r>
            <a:r>
              <a:rPr lang="en-US" sz="2000" b="0" i="0" dirty="0">
                <a:solidFill>
                  <a:srgbClr val="636A6F"/>
                </a:solidFill>
                <a:latin typeface="Arial"/>
                <a:ea typeface="Arial"/>
                <a:cs typeface="Arial"/>
                <a:sym typeface="Arial"/>
              </a:rPr>
              <a:t> </a:t>
            </a:r>
            <a:r>
              <a:rPr lang="en-US" sz="2000" b="0" i="0" dirty="0" err="1">
                <a:solidFill>
                  <a:srgbClr val="636A6F"/>
                </a:solidFill>
                <a:latin typeface="Arial"/>
                <a:ea typeface="Arial"/>
                <a:cs typeface="Arial"/>
                <a:sym typeface="Arial"/>
              </a:rPr>
              <a:t>οι</a:t>
            </a:r>
            <a:r>
              <a:rPr lang="en-US" sz="2000" b="0" i="0" dirty="0">
                <a:solidFill>
                  <a:srgbClr val="636A6F"/>
                </a:solidFill>
                <a:latin typeface="Arial"/>
                <a:ea typeface="Arial"/>
                <a:cs typeface="Arial"/>
                <a:sym typeface="Arial"/>
              </a:rPr>
              <a:t> </a:t>
            </a:r>
            <a:r>
              <a:rPr lang="en-US" sz="2000" b="0" i="0" dirty="0" err="1">
                <a:solidFill>
                  <a:srgbClr val="636A6F"/>
                </a:solidFill>
                <a:latin typeface="Arial"/>
                <a:ea typeface="Arial"/>
                <a:cs typeface="Arial"/>
                <a:sym typeface="Arial"/>
              </a:rPr>
              <a:t>συμμετέχοντες</a:t>
            </a:r>
            <a:r>
              <a:rPr lang="en-US" sz="2000" b="0" i="0" dirty="0">
                <a:solidFill>
                  <a:srgbClr val="636A6F"/>
                </a:solidFill>
                <a:latin typeface="Arial"/>
                <a:ea typeface="Arial"/>
                <a:cs typeface="Arial"/>
                <a:sym typeface="Arial"/>
              </a:rPr>
              <a:t> </a:t>
            </a:r>
            <a:r>
              <a:rPr lang="en-US" sz="2000" b="0" i="0" dirty="0" err="1">
                <a:solidFill>
                  <a:srgbClr val="636A6F"/>
                </a:solidFill>
                <a:latin typeface="Arial"/>
                <a:ea typeface="Arial"/>
                <a:cs typeface="Arial"/>
                <a:sym typeface="Arial"/>
              </a:rPr>
              <a:t>όσο</a:t>
            </a:r>
            <a:r>
              <a:rPr lang="en-US" sz="2000" b="0" i="0" dirty="0">
                <a:solidFill>
                  <a:srgbClr val="636A6F"/>
                </a:solidFill>
                <a:latin typeface="Arial"/>
                <a:ea typeface="Arial"/>
                <a:cs typeface="Arial"/>
                <a:sym typeface="Arial"/>
              </a:rPr>
              <a:t> κα</a:t>
            </a:r>
            <a:r>
              <a:rPr lang="en-US" sz="2000" b="0" i="0" dirty="0" err="1">
                <a:solidFill>
                  <a:srgbClr val="636A6F"/>
                </a:solidFill>
                <a:latin typeface="Arial"/>
                <a:ea typeface="Arial"/>
                <a:cs typeface="Arial"/>
                <a:sym typeface="Arial"/>
              </a:rPr>
              <a:t>λύτερ</a:t>
            </a:r>
            <a:r>
              <a:rPr lang="en-US" sz="2000" b="0" i="0" dirty="0">
                <a:solidFill>
                  <a:srgbClr val="636A6F"/>
                </a:solidFill>
                <a:latin typeface="Arial"/>
                <a:ea typeface="Arial"/>
                <a:cs typeface="Arial"/>
                <a:sym typeface="Arial"/>
              </a:rPr>
              <a:t>α μπορούν;</a:t>
            </a:r>
            <a:endParaRPr sz="2000" dirty="0"/>
          </a:p>
          <a:p>
            <a:pPr marL="457200" lvl="1" indent="0">
              <a:spcBef>
                <a:spcPts val="1000"/>
              </a:spcBef>
              <a:buClr>
                <a:srgbClr val="636A6F"/>
              </a:buClr>
              <a:buSzPts val="1800"/>
            </a:pPr>
            <a:r>
              <a:rPr lang="en-US" sz="2000" dirty="0">
                <a:solidFill>
                  <a:srgbClr val="636A6F"/>
                </a:solidFill>
              </a:rPr>
              <a:t>Τ</a:t>
            </a:r>
            <a:r>
              <a:rPr lang="en-US" sz="2000" b="0" i="0" dirty="0">
                <a:solidFill>
                  <a:srgbClr val="636A6F"/>
                </a:solidFill>
                <a:latin typeface="Arial"/>
                <a:ea typeface="Arial"/>
                <a:cs typeface="Arial"/>
                <a:sym typeface="Arial"/>
              </a:rPr>
              <a:t>α </a:t>
            </a:r>
            <a:r>
              <a:rPr lang="en-US" sz="2000" b="0" i="0" dirty="0" err="1">
                <a:solidFill>
                  <a:srgbClr val="636A6F"/>
                </a:solidFill>
                <a:latin typeface="Arial"/>
                <a:ea typeface="Arial"/>
                <a:cs typeface="Arial"/>
                <a:sym typeface="Arial"/>
              </a:rPr>
              <a:t>υλικά</a:t>
            </a:r>
            <a:r>
              <a:rPr lang="en-US" sz="2000" b="0" i="0" dirty="0">
                <a:solidFill>
                  <a:srgbClr val="636A6F"/>
                </a:solidFill>
                <a:latin typeface="Arial"/>
                <a:ea typeface="Arial"/>
                <a:cs typeface="Arial"/>
                <a:sym typeface="Arial"/>
              </a:rPr>
              <a:t> π</a:t>
            </a:r>
            <a:r>
              <a:rPr lang="en-US" sz="2000" b="0" i="0" dirty="0" err="1">
                <a:solidFill>
                  <a:srgbClr val="636A6F"/>
                </a:solidFill>
                <a:latin typeface="Arial"/>
                <a:ea typeface="Arial"/>
                <a:cs typeface="Arial"/>
                <a:sym typeface="Arial"/>
              </a:rPr>
              <a:t>ου</a:t>
            </a:r>
            <a:r>
              <a:rPr lang="en-US" sz="2000" b="0" i="0" dirty="0">
                <a:solidFill>
                  <a:srgbClr val="636A6F"/>
                </a:solidFill>
                <a:latin typeface="Arial"/>
                <a:ea typeface="Arial"/>
                <a:cs typeface="Arial"/>
                <a:sym typeface="Arial"/>
              </a:rPr>
              <a:t> πα</a:t>
            </a:r>
            <a:r>
              <a:rPr lang="en-US" sz="2000" b="0" i="0" dirty="0" err="1">
                <a:solidFill>
                  <a:srgbClr val="636A6F"/>
                </a:solidFill>
                <a:latin typeface="Arial"/>
                <a:ea typeface="Arial"/>
                <a:cs typeface="Arial"/>
                <a:sym typeface="Arial"/>
              </a:rPr>
              <a:t>ράγοντ</a:t>
            </a:r>
            <a:r>
              <a:rPr lang="en-US" sz="2000" b="0" i="0" dirty="0">
                <a:solidFill>
                  <a:srgbClr val="636A6F"/>
                </a:solidFill>
                <a:latin typeface="Arial"/>
                <a:ea typeface="Arial"/>
                <a:cs typeface="Arial"/>
                <a:sym typeface="Arial"/>
              </a:rPr>
              <a:t>αι ανταποκρίνονται σε αυτό για το οποίο προορίζονται</a:t>
            </a:r>
            <a:r>
              <a:rPr lang="en-US" sz="2000" dirty="0">
                <a:solidFill>
                  <a:srgbClr val="636A6F"/>
                </a:solidFill>
              </a:rPr>
              <a:t>;</a:t>
            </a:r>
            <a:endParaRPr sz="2000" b="0" i="0" dirty="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dirty="0"/>
          </a:p>
        </p:txBody>
      </p:sp>
      <p:sp>
        <p:nvSpPr>
          <p:cNvPr id="359" name="Google Shape;359;p34"/>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a:solidFill>
                  <a:srgbClr val="F2613A"/>
                </a:solidFill>
              </a:rPr>
              <a:t>Δραστηριότητα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endParaRPr/>
          </a:p>
          <a:p>
            <a:pPr marL="0" lvl="0" indent="0" algn="just" rtl="0">
              <a:lnSpc>
                <a:spcPct val="90000"/>
              </a:lnSpc>
              <a:spcBef>
                <a:spcPts val="1000"/>
              </a:spcBef>
              <a:spcAft>
                <a:spcPts val="0"/>
              </a:spcAft>
              <a:buClr>
                <a:schemeClr val="accent6"/>
              </a:buClr>
              <a:buSzPts val="2400"/>
              <a:buNone/>
            </a:pPr>
            <a:endParaRPr>
              <a:solidFill>
                <a:srgbClr val="A2D2D6"/>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a:t>
            </a:r>
            <a:endParaRPr/>
          </a:p>
        </p:txBody>
      </p:sp>
      <p:sp>
        <p:nvSpPr>
          <p:cNvPr id="365" name="Google Shape;365;p35"/>
          <p:cNvSpPr txBox="1">
            <a:spLocks noGrp="1"/>
          </p:cNvSpPr>
          <p:nvPr>
            <p:ph type="body" idx="2"/>
          </p:nvPr>
        </p:nvSpPr>
        <p:spPr>
          <a:xfrm>
            <a:off x="2890872" y="1719358"/>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1800"/>
              <a:buNone/>
            </a:pPr>
            <a:endParaRPr b="1" dirty="0">
              <a:solidFill>
                <a:srgbClr val="636A6F"/>
              </a:solidFill>
            </a:endParaRPr>
          </a:p>
          <a:p>
            <a:pPr marL="0" lvl="0" indent="0" algn="l" rtl="0">
              <a:lnSpc>
                <a:spcPct val="90000"/>
              </a:lnSpc>
              <a:spcBef>
                <a:spcPts val="1000"/>
              </a:spcBef>
              <a:spcAft>
                <a:spcPts val="0"/>
              </a:spcAft>
              <a:buClr>
                <a:srgbClr val="A2D2D6"/>
              </a:buClr>
              <a:buSzPts val="1800"/>
              <a:buNone/>
            </a:pPr>
            <a:r>
              <a:rPr lang="en-US" sz="1800" b="1" i="0" dirty="0" err="1">
                <a:solidFill>
                  <a:srgbClr val="A2D2D6"/>
                </a:solidFill>
                <a:latin typeface="Arial"/>
                <a:ea typeface="Arial"/>
                <a:cs typeface="Arial"/>
                <a:sym typeface="Arial"/>
              </a:rPr>
              <a:t>Εφ</a:t>
            </a:r>
            <a:r>
              <a:rPr lang="en-US" sz="1800" b="1" i="0" dirty="0">
                <a:solidFill>
                  <a:srgbClr val="A2D2D6"/>
                </a:solidFill>
                <a:latin typeface="Arial"/>
                <a:ea typeface="Arial"/>
                <a:cs typeface="Arial"/>
                <a:sym typeface="Arial"/>
              </a:rPr>
              <a:t>αρμογ</a:t>
            </a:r>
            <a:r>
              <a:rPr lang="en-US" b="1" dirty="0">
                <a:solidFill>
                  <a:srgbClr val="A2D2D6"/>
                </a:solidFill>
              </a:rPr>
              <a:t>ή</a:t>
            </a:r>
            <a:endParaRPr dirty="0"/>
          </a:p>
          <a:p>
            <a:pPr marL="0" lvl="0" indent="0" algn="l" rtl="0">
              <a:lnSpc>
                <a:spcPct val="90000"/>
              </a:lnSpc>
              <a:spcBef>
                <a:spcPts val="1000"/>
              </a:spcBef>
              <a:spcAft>
                <a:spcPts val="0"/>
              </a:spcAft>
              <a:buClr>
                <a:srgbClr val="636A6F"/>
              </a:buClr>
              <a:buSzPts val="1800"/>
              <a:buNone/>
            </a:pPr>
            <a:r>
              <a:rPr lang="en-US" sz="1800" b="0" i="0" dirty="0">
                <a:solidFill>
                  <a:srgbClr val="636A6F"/>
                </a:solidFill>
                <a:latin typeface="Arial"/>
                <a:ea typeface="Arial"/>
                <a:cs typeface="Arial"/>
                <a:sym typeface="Arial"/>
              </a:rPr>
              <a:t>Κα</a:t>
            </a:r>
            <a:r>
              <a:rPr lang="en-US" sz="1800" b="0" i="0" dirty="0" err="1">
                <a:solidFill>
                  <a:srgbClr val="636A6F"/>
                </a:solidFill>
                <a:latin typeface="Arial"/>
                <a:ea typeface="Arial"/>
                <a:cs typeface="Arial"/>
                <a:sym typeface="Arial"/>
              </a:rPr>
              <a:t>τά</a:t>
            </a:r>
            <a:r>
              <a:rPr lang="en-US" sz="1800" b="0" i="0" dirty="0">
                <a:solidFill>
                  <a:srgbClr val="636A6F"/>
                </a:solidFill>
                <a:latin typeface="Arial"/>
                <a:ea typeface="Arial"/>
                <a:cs typeface="Arial"/>
                <a:sym typeface="Arial"/>
              </a:rPr>
              <a:t> </a:t>
            </a:r>
            <a:r>
              <a:rPr lang="en-US" sz="1800" b="0" i="0" dirty="0" err="1">
                <a:solidFill>
                  <a:srgbClr val="636A6F"/>
                </a:solidFill>
                <a:latin typeface="Arial"/>
                <a:ea typeface="Arial"/>
                <a:cs typeface="Arial"/>
                <a:sym typeface="Arial"/>
              </a:rPr>
              <a:t>τη</a:t>
            </a:r>
            <a:r>
              <a:rPr lang="en-US" sz="1800" b="0" i="0" dirty="0">
                <a:solidFill>
                  <a:srgbClr val="636A6F"/>
                </a:solidFill>
                <a:latin typeface="Arial"/>
                <a:ea typeface="Arial"/>
                <a:cs typeface="Arial"/>
                <a:sym typeface="Arial"/>
              </a:rPr>
              <a:t> </a:t>
            </a:r>
            <a:r>
              <a:rPr lang="en-US" sz="1800" b="0" i="0" dirty="0" err="1">
                <a:solidFill>
                  <a:srgbClr val="636A6F"/>
                </a:solidFill>
                <a:latin typeface="Arial"/>
                <a:ea typeface="Arial"/>
                <a:cs typeface="Arial"/>
                <a:sym typeface="Arial"/>
              </a:rPr>
              <a:t>διάρκει</a:t>
            </a:r>
            <a:r>
              <a:rPr lang="en-US" sz="1800" b="0" i="0" dirty="0">
                <a:solidFill>
                  <a:srgbClr val="636A6F"/>
                </a:solidFill>
                <a:latin typeface="Arial"/>
                <a:ea typeface="Arial"/>
                <a:cs typeface="Arial"/>
                <a:sym typeface="Arial"/>
              </a:rPr>
              <a:t>α του σταδίου της εφαρμογής, αναπτύσσεται μια διαδικασία κατάρτισης των συντονιστ</a:t>
            </a:r>
            <a:r>
              <a:rPr lang="en-US" dirty="0">
                <a:solidFill>
                  <a:srgbClr val="636A6F"/>
                </a:solidFill>
              </a:rPr>
              <a:t>ών</a:t>
            </a:r>
            <a:r>
              <a:rPr lang="en-US" sz="1800" b="0" i="0" dirty="0">
                <a:solidFill>
                  <a:srgbClr val="636A6F"/>
                </a:solidFill>
                <a:latin typeface="Arial"/>
                <a:ea typeface="Arial"/>
                <a:cs typeface="Arial"/>
                <a:sym typeface="Arial"/>
              </a:rPr>
              <a:t> και των εκπαιδευομένων. </a:t>
            </a:r>
            <a:endParaRPr lang="el-GR" sz="1800" b="0" i="0" dirty="0">
              <a:solidFill>
                <a:srgbClr val="636A6F"/>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r>
              <a:rPr lang="en-US" sz="1800" b="0" i="0" dirty="0">
                <a:solidFill>
                  <a:srgbClr val="636A6F"/>
                </a:solidFill>
                <a:latin typeface="Arial"/>
                <a:ea typeface="Arial"/>
                <a:cs typeface="Arial"/>
                <a:sym typeface="Arial"/>
              </a:rPr>
              <a:t>Η </a:t>
            </a:r>
            <a:r>
              <a:rPr lang="en-US" sz="1800" b="0" i="0" dirty="0" err="1">
                <a:solidFill>
                  <a:srgbClr val="636A6F"/>
                </a:solidFill>
                <a:latin typeface="Arial"/>
                <a:ea typeface="Arial"/>
                <a:cs typeface="Arial"/>
                <a:sym typeface="Arial"/>
              </a:rPr>
              <a:t>εκ</a:t>
            </a:r>
            <a:r>
              <a:rPr lang="en-US" sz="1800" b="0" i="0" dirty="0">
                <a:solidFill>
                  <a:srgbClr val="636A6F"/>
                </a:solidFill>
                <a:latin typeface="Arial"/>
                <a:ea typeface="Arial"/>
                <a:cs typeface="Arial"/>
                <a:sym typeface="Arial"/>
              </a:rPr>
              <a:t>παίδευση των συντονιστ</a:t>
            </a:r>
            <a:r>
              <a:rPr lang="en-US" dirty="0">
                <a:solidFill>
                  <a:srgbClr val="636A6F"/>
                </a:solidFill>
              </a:rPr>
              <a:t>ών</a:t>
            </a:r>
            <a:r>
              <a:rPr lang="en-US" sz="1800" b="0" i="0" dirty="0">
                <a:solidFill>
                  <a:srgbClr val="636A6F"/>
                </a:solidFill>
                <a:latin typeface="Arial"/>
                <a:ea typeface="Arial"/>
                <a:cs typeface="Arial"/>
                <a:sym typeface="Arial"/>
              </a:rPr>
              <a:t> θα πρέπει να καλύπτει το πρόγραμμα σπουδών των μαθημάτων, τα μαθησιακά αποτελέσματα, τη μέθοδο παράδοσης της κατάρτισης και τις διαδικασίες δοκιμών. </a:t>
            </a:r>
            <a:endParaRPr lang="el-GR" sz="1800" b="0" i="0" dirty="0">
              <a:solidFill>
                <a:srgbClr val="636A6F"/>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r>
              <a:rPr lang="en-US" sz="1800" b="0" i="0" dirty="0">
                <a:solidFill>
                  <a:srgbClr val="636A6F"/>
                </a:solidFill>
                <a:latin typeface="Arial"/>
                <a:ea typeface="Arial"/>
                <a:cs typeface="Arial"/>
                <a:sym typeface="Arial"/>
              </a:rPr>
              <a:t>Η π</a:t>
            </a:r>
            <a:r>
              <a:rPr lang="en-US" sz="1800" b="0" i="0" dirty="0" err="1">
                <a:solidFill>
                  <a:srgbClr val="636A6F"/>
                </a:solidFill>
                <a:latin typeface="Arial"/>
                <a:ea typeface="Arial"/>
                <a:cs typeface="Arial"/>
                <a:sym typeface="Arial"/>
              </a:rPr>
              <a:t>ροετοιμ</a:t>
            </a:r>
            <a:r>
              <a:rPr lang="en-US" sz="1800" b="0" i="0" dirty="0">
                <a:solidFill>
                  <a:srgbClr val="636A6F"/>
                </a:solidFill>
                <a:latin typeface="Arial"/>
                <a:ea typeface="Arial"/>
                <a:cs typeface="Arial"/>
                <a:sym typeface="Arial"/>
              </a:rPr>
              <a:t>ασία των εκπαιδευομένων περιλαμβάνει την κατάρτιση τους σε νέα εργαλεία (λογισμικό ή εξοπλισμό) και την ενημέρωσή τους σχετικά με τις εξελίξεις στον τομέα τους.  </a:t>
            </a:r>
            <a:endParaRPr b="0" i="0" dirty="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dirty="0"/>
          </a:p>
        </p:txBody>
      </p:sp>
      <p:sp>
        <p:nvSpPr>
          <p:cNvPr id="366" name="Google Shape;366;p3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a:solidFill>
                  <a:srgbClr val="F2613A"/>
                </a:solidFill>
              </a:rPr>
              <a:t>Δραστηριότητα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endParaRPr/>
          </a:p>
          <a:p>
            <a:pPr marL="0" lvl="0" indent="0" algn="just" rtl="0">
              <a:lnSpc>
                <a:spcPct val="90000"/>
              </a:lnSpc>
              <a:spcBef>
                <a:spcPts val="1000"/>
              </a:spcBef>
              <a:spcAft>
                <a:spcPts val="0"/>
              </a:spcAft>
              <a:buClr>
                <a:schemeClr val="accent6"/>
              </a:buClr>
              <a:buSzPts val="2400"/>
              <a:buNone/>
            </a:pPr>
            <a:endParaRPr>
              <a:solidFill>
                <a:srgbClr val="A2D2D6"/>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a:t>
            </a:r>
            <a:endParaRPr/>
          </a:p>
        </p:txBody>
      </p:sp>
      <p:sp>
        <p:nvSpPr>
          <p:cNvPr id="372" name="Google Shape;372;p36"/>
          <p:cNvSpPr txBox="1">
            <a:spLocks noGrp="1"/>
          </p:cNvSpPr>
          <p:nvPr>
            <p:ph type="body" idx="2"/>
          </p:nvPr>
        </p:nvSpPr>
        <p:spPr>
          <a:xfrm>
            <a:off x="2890871" y="1783527"/>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1800"/>
              <a:buNone/>
            </a:pPr>
            <a:endParaRPr b="1" dirty="0">
              <a:solidFill>
                <a:srgbClr val="636A6F"/>
              </a:solidFill>
            </a:endParaRPr>
          </a:p>
          <a:p>
            <a:pPr marL="0" lvl="0" indent="0" algn="l" rtl="0">
              <a:lnSpc>
                <a:spcPct val="90000"/>
              </a:lnSpc>
              <a:spcBef>
                <a:spcPts val="1000"/>
              </a:spcBef>
              <a:spcAft>
                <a:spcPts val="0"/>
              </a:spcAft>
              <a:buClr>
                <a:srgbClr val="A2D2D6"/>
              </a:buClr>
              <a:buSzPts val="1800"/>
              <a:buNone/>
            </a:pPr>
            <a:r>
              <a:rPr lang="en-US" b="1" dirty="0" err="1">
                <a:solidFill>
                  <a:srgbClr val="A2D2D6"/>
                </a:solidFill>
              </a:rPr>
              <a:t>Αξιολόγηση</a:t>
            </a:r>
            <a:r>
              <a:rPr lang="en-US" b="1" dirty="0">
                <a:solidFill>
                  <a:srgbClr val="A2D2D6"/>
                </a:solidFill>
              </a:rPr>
              <a:t> </a:t>
            </a:r>
            <a:r>
              <a:rPr lang="en-US" sz="1800" b="1" i="0" dirty="0">
                <a:solidFill>
                  <a:srgbClr val="A2D2D6"/>
                </a:solidFill>
                <a:latin typeface="Arial"/>
                <a:ea typeface="Arial"/>
                <a:cs typeface="Arial"/>
                <a:sym typeface="Arial"/>
              </a:rPr>
              <a:t> </a:t>
            </a:r>
            <a:endParaRPr b="1" i="0" dirty="0">
              <a:solidFill>
                <a:srgbClr val="A2D2D6"/>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r>
              <a:rPr lang="en-US" sz="1800" b="0" i="0" dirty="0">
                <a:solidFill>
                  <a:srgbClr val="636A6F"/>
                </a:solidFill>
                <a:latin typeface="Arial"/>
                <a:ea typeface="Arial"/>
                <a:cs typeface="Arial"/>
                <a:sym typeface="Arial"/>
              </a:rPr>
              <a:t>Η </a:t>
            </a:r>
            <a:r>
              <a:rPr lang="en-US" sz="1800" b="0" i="0" dirty="0" err="1">
                <a:solidFill>
                  <a:srgbClr val="636A6F"/>
                </a:solidFill>
                <a:latin typeface="Arial"/>
                <a:ea typeface="Arial"/>
                <a:cs typeface="Arial"/>
                <a:sym typeface="Arial"/>
              </a:rPr>
              <a:t>φάση</a:t>
            </a:r>
            <a:r>
              <a:rPr lang="en-US" sz="1800" b="0" i="0" dirty="0">
                <a:solidFill>
                  <a:srgbClr val="636A6F"/>
                </a:solidFill>
                <a:latin typeface="Arial"/>
                <a:ea typeface="Arial"/>
                <a:cs typeface="Arial"/>
                <a:sym typeface="Arial"/>
              </a:rPr>
              <a:t> </a:t>
            </a:r>
            <a:r>
              <a:rPr lang="en-US" sz="1800" b="0" i="0" dirty="0" err="1">
                <a:solidFill>
                  <a:srgbClr val="636A6F"/>
                </a:solidFill>
                <a:latin typeface="Arial"/>
                <a:ea typeface="Arial"/>
                <a:cs typeface="Arial"/>
                <a:sym typeface="Arial"/>
              </a:rPr>
              <a:t>της</a:t>
            </a:r>
            <a:r>
              <a:rPr lang="en-US" sz="1800" b="0" i="0" dirty="0">
                <a:solidFill>
                  <a:srgbClr val="636A6F"/>
                </a:solidFill>
                <a:latin typeface="Arial"/>
                <a:ea typeface="Arial"/>
                <a:cs typeface="Arial"/>
                <a:sym typeface="Arial"/>
              </a:rPr>
              <a:t> α</a:t>
            </a:r>
            <a:r>
              <a:rPr lang="en-US" sz="1800" b="0" i="0" dirty="0" err="1">
                <a:solidFill>
                  <a:srgbClr val="636A6F"/>
                </a:solidFill>
                <a:latin typeface="Arial"/>
                <a:ea typeface="Arial"/>
                <a:cs typeface="Arial"/>
                <a:sym typeface="Arial"/>
              </a:rPr>
              <a:t>ξιολόγησης</a:t>
            </a:r>
            <a:r>
              <a:rPr lang="en-US" sz="1800" b="0" i="0" dirty="0">
                <a:solidFill>
                  <a:srgbClr val="636A6F"/>
                </a:solidFill>
                <a:latin typeface="Arial"/>
                <a:ea typeface="Arial"/>
                <a:cs typeface="Arial"/>
                <a:sym typeface="Arial"/>
              </a:rPr>
              <a:t> απ</a:t>
            </a:r>
            <a:r>
              <a:rPr lang="en-US" sz="1800" b="0" i="0" dirty="0" err="1">
                <a:solidFill>
                  <a:srgbClr val="636A6F"/>
                </a:solidFill>
                <a:latin typeface="Arial"/>
                <a:ea typeface="Arial"/>
                <a:cs typeface="Arial"/>
                <a:sym typeface="Arial"/>
              </a:rPr>
              <a:t>οτελείτ</a:t>
            </a:r>
            <a:r>
              <a:rPr lang="en-US" sz="1800" b="0" i="0" dirty="0">
                <a:solidFill>
                  <a:srgbClr val="636A6F"/>
                </a:solidFill>
                <a:latin typeface="Arial"/>
                <a:ea typeface="Arial"/>
                <a:cs typeface="Arial"/>
                <a:sym typeface="Arial"/>
              </a:rPr>
              <a:t>αι από δύο μέρη: το διαμορφωτικό και το αθροιστικό. </a:t>
            </a:r>
            <a:endParaRPr lang="el-GR" sz="1800" b="0" i="0" dirty="0">
              <a:solidFill>
                <a:srgbClr val="636A6F"/>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r>
              <a:rPr lang="en-US" sz="1800" b="0" i="0" dirty="0">
                <a:solidFill>
                  <a:srgbClr val="636A6F"/>
                </a:solidFill>
                <a:latin typeface="Arial"/>
                <a:ea typeface="Arial"/>
                <a:cs typeface="Arial"/>
                <a:sym typeface="Arial"/>
              </a:rPr>
              <a:t>Η </a:t>
            </a:r>
            <a:r>
              <a:rPr lang="en-US" sz="1800" b="0" i="0" dirty="0" err="1">
                <a:solidFill>
                  <a:srgbClr val="636A6F"/>
                </a:solidFill>
                <a:latin typeface="Arial"/>
                <a:ea typeface="Arial"/>
                <a:cs typeface="Arial"/>
                <a:sym typeface="Arial"/>
              </a:rPr>
              <a:t>δι</a:t>
            </a:r>
            <a:r>
              <a:rPr lang="en-US" sz="1800" b="0" i="0" dirty="0">
                <a:solidFill>
                  <a:srgbClr val="636A6F"/>
                </a:solidFill>
                <a:latin typeface="Arial"/>
                <a:ea typeface="Arial"/>
                <a:cs typeface="Arial"/>
                <a:sym typeface="Arial"/>
              </a:rPr>
              <a:t>αμορφωτική αξιολόγηση υπάρχει σε κάθε στάδιο της διαδικασίας ADDIE. </a:t>
            </a:r>
            <a:endParaRPr lang="el-GR" sz="1800" b="0" i="0" dirty="0">
              <a:solidFill>
                <a:srgbClr val="636A6F"/>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r>
              <a:rPr lang="en-US" sz="1800" b="0" i="0" dirty="0">
                <a:solidFill>
                  <a:srgbClr val="636A6F"/>
                </a:solidFill>
                <a:latin typeface="Arial"/>
                <a:ea typeface="Arial"/>
                <a:cs typeface="Arial"/>
                <a:sym typeface="Arial"/>
              </a:rPr>
              <a:t>Η α</a:t>
            </a:r>
            <a:r>
              <a:rPr lang="en-US" sz="1800" b="0" i="0" dirty="0" err="1">
                <a:solidFill>
                  <a:srgbClr val="636A6F"/>
                </a:solidFill>
                <a:latin typeface="Arial"/>
                <a:ea typeface="Arial"/>
                <a:cs typeface="Arial"/>
                <a:sym typeface="Arial"/>
              </a:rPr>
              <a:t>θροιστική</a:t>
            </a:r>
            <a:r>
              <a:rPr lang="en-US" sz="1800" b="0" i="0" dirty="0">
                <a:solidFill>
                  <a:srgbClr val="636A6F"/>
                </a:solidFill>
                <a:latin typeface="Arial"/>
                <a:ea typeface="Arial"/>
                <a:cs typeface="Arial"/>
                <a:sym typeface="Arial"/>
              </a:rPr>
              <a:t> α</a:t>
            </a:r>
            <a:r>
              <a:rPr lang="en-US" sz="1800" b="0" i="0" dirty="0" err="1">
                <a:solidFill>
                  <a:srgbClr val="636A6F"/>
                </a:solidFill>
                <a:latin typeface="Arial"/>
                <a:ea typeface="Arial"/>
                <a:cs typeface="Arial"/>
                <a:sym typeface="Arial"/>
              </a:rPr>
              <a:t>ξιολόγηση</a:t>
            </a:r>
            <a:r>
              <a:rPr lang="en-US" sz="1800" b="0" i="0" dirty="0">
                <a:solidFill>
                  <a:srgbClr val="636A6F"/>
                </a:solidFill>
                <a:latin typeface="Arial"/>
                <a:ea typeface="Arial"/>
                <a:cs typeface="Arial"/>
                <a:sym typeface="Arial"/>
              </a:rPr>
              <a:t> απ</a:t>
            </a:r>
            <a:r>
              <a:rPr lang="en-US" sz="1800" b="0" i="0" dirty="0" err="1">
                <a:solidFill>
                  <a:srgbClr val="636A6F"/>
                </a:solidFill>
                <a:latin typeface="Arial"/>
                <a:ea typeface="Arial"/>
                <a:cs typeface="Arial"/>
                <a:sym typeface="Arial"/>
              </a:rPr>
              <a:t>οτελείτ</a:t>
            </a:r>
            <a:r>
              <a:rPr lang="en-US" sz="1800" b="0" i="0" dirty="0">
                <a:solidFill>
                  <a:srgbClr val="636A6F"/>
                </a:solidFill>
                <a:latin typeface="Arial"/>
                <a:ea typeface="Arial"/>
                <a:cs typeface="Arial"/>
                <a:sym typeface="Arial"/>
              </a:rPr>
              <a:t>αι από δοκιμές που έχουν σχεδιαστεί για στοιχεία αναφοράς που σχετίζονται με συγκεκριμένα κριτήρια και παρέχουν ευκαιρίες για ανατροφοδότηση από τους χρήστες. (Branch, 2009) </a:t>
            </a:r>
            <a:endParaRPr b="0" i="0" dirty="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dirty="0"/>
          </a:p>
        </p:txBody>
      </p:sp>
      <p:sp>
        <p:nvSpPr>
          <p:cNvPr id="373" name="Google Shape;373;p3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a:solidFill>
                  <a:srgbClr val="F2613A"/>
                </a:solidFill>
              </a:rPr>
              <a:t>Δραστηριότητα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endParaRPr/>
          </a:p>
          <a:p>
            <a:pPr marL="0" lvl="0" indent="0" algn="just" rtl="0">
              <a:lnSpc>
                <a:spcPct val="90000"/>
              </a:lnSpc>
              <a:spcBef>
                <a:spcPts val="1000"/>
              </a:spcBef>
              <a:spcAft>
                <a:spcPts val="0"/>
              </a:spcAft>
              <a:buClr>
                <a:schemeClr val="accent6"/>
              </a:buClr>
              <a:buSzPts val="2400"/>
              <a:buNone/>
            </a:pPr>
            <a:endParaRPr>
              <a:solidFill>
                <a:srgbClr val="A2D2D6"/>
              </a:solidFill>
              <a:latin typeface="Arial"/>
              <a:ea typeface="Arial"/>
              <a:cs typeface="Arial"/>
              <a:sym typeface="Arial"/>
            </a:endParaRPr>
          </a:p>
        </p:txBody>
      </p:sp>
      <p:pic>
        <p:nvPicPr>
          <p:cNvPr id="374" name="Google Shape;374;p36"/>
          <p:cNvPicPr preferRelativeResize="0"/>
          <p:nvPr/>
        </p:nvPicPr>
        <p:blipFill rotWithShape="1">
          <a:blip r:embed="rId3">
            <a:alphaModFix/>
          </a:blip>
          <a:srcRect/>
          <a:stretch/>
        </p:blipFill>
        <p:spPr>
          <a:xfrm>
            <a:off x="8993859" y="4546003"/>
            <a:ext cx="2190750" cy="14573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a:t>
            </a:r>
            <a:endParaRPr/>
          </a:p>
        </p:txBody>
      </p:sp>
      <p:sp>
        <p:nvSpPr>
          <p:cNvPr id="380" name="Google Shape;380;p37"/>
          <p:cNvSpPr txBox="1">
            <a:spLocks noGrp="1"/>
          </p:cNvSpPr>
          <p:nvPr>
            <p:ph type="body" idx="1"/>
          </p:nvPr>
        </p:nvSpPr>
        <p:spPr>
          <a:xfrm>
            <a:off x="561109" y="1893253"/>
            <a:ext cx="10035380"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3D4CC"/>
              </a:buClr>
              <a:buSzPts val="1800"/>
              <a:buNone/>
            </a:pPr>
            <a:r>
              <a:rPr lang="en-US" b="1" dirty="0" err="1">
                <a:solidFill>
                  <a:srgbClr val="93D4CC"/>
                </a:solidFill>
                <a:latin typeface="Arial"/>
                <a:ea typeface="Arial"/>
                <a:cs typeface="Arial"/>
                <a:sym typeface="Arial"/>
              </a:rPr>
              <a:t>Σύνδεσμοι</a:t>
            </a:r>
            <a:endParaRPr dirty="0"/>
          </a:p>
          <a:p>
            <a:pPr marL="0" lvl="0" indent="0" algn="l" rtl="0">
              <a:lnSpc>
                <a:spcPct val="90000"/>
              </a:lnSpc>
              <a:spcBef>
                <a:spcPts val="0"/>
              </a:spcBef>
              <a:spcAft>
                <a:spcPts val="0"/>
              </a:spcAft>
              <a:buClr>
                <a:srgbClr val="93D4CC"/>
              </a:buClr>
              <a:buSzPts val="1800"/>
              <a:buNone/>
            </a:pPr>
            <a:r>
              <a:rPr lang="en-US" sz="1800" b="0" i="0" dirty="0">
                <a:solidFill>
                  <a:srgbClr val="636A6F"/>
                </a:solidFill>
                <a:latin typeface="Arial"/>
                <a:ea typeface="Arial"/>
                <a:cs typeface="Arial"/>
                <a:sym typeface="Arial"/>
              </a:rPr>
              <a:t>The ADDIE Model </a:t>
            </a:r>
            <a:endParaRPr b="0" i="0" dirty="0">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93D4CC"/>
              </a:buClr>
              <a:buSzPts val="1800"/>
              <a:buNone/>
            </a:pPr>
            <a:r>
              <a:rPr lang="en-US" sz="1800" b="0" i="0" u="sng" strike="noStrike" dirty="0">
                <a:solidFill>
                  <a:srgbClr val="93D4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https://www.instructionaldesign.org/models/addie/</a:t>
            </a:r>
            <a:r>
              <a:rPr lang="en-US" sz="1800" b="0" i="0" dirty="0">
                <a:solidFill>
                  <a:srgbClr val="636A6F"/>
                </a:solidFill>
                <a:latin typeface="Arial"/>
                <a:ea typeface="Arial"/>
                <a:cs typeface="Arial"/>
                <a:sym typeface="Arial"/>
              </a:rPr>
              <a:t>  </a:t>
            </a:r>
            <a:endParaRPr b="0" i="0" dirty="0">
              <a:solidFill>
                <a:srgbClr val="000000"/>
              </a:solidFill>
              <a:latin typeface="Arial"/>
              <a:ea typeface="Arial"/>
              <a:cs typeface="Arial"/>
              <a:sym typeface="Arial"/>
            </a:endParaRPr>
          </a:p>
          <a:p>
            <a:pPr marL="0" lvl="0" indent="0" algn="l" rtl="0">
              <a:lnSpc>
                <a:spcPct val="90000"/>
              </a:lnSpc>
              <a:spcBef>
                <a:spcPts val="1000"/>
              </a:spcBef>
              <a:spcAft>
                <a:spcPts val="0"/>
              </a:spcAft>
              <a:buClr>
                <a:schemeClr val="lt2"/>
              </a:buClr>
              <a:buSzPts val="1800"/>
              <a:buNone/>
            </a:pPr>
            <a:endParaRPr sz="1800" b="1" i="0" dirty="0">
              <a:solidFill>
                <a:srgbClr val="93D4CC"/>
              </a:solidFill>
              <a:latin typeface="Arial"/>
              <a:ea typeface="Arial"/>
              <a:cs typeface="Arial"/>
              <a:sym typeface="Arial"/>
            </a:endParaRPr>
          </a:p>
          <a:p>
            <a:pPr marL="0" lvl="0" indent="0" algn="l" rtl="0">
              <a:lnSpc>
                <a:spcPct val="90000"/>
              </a:lnSpc>
              <a:spcBef>
                <a:spcPts val="1000"/>
              </a:spcBef>
              <a:spcAft>
                <a:spcPts val="0"/>
              </a:spcAft>
              <a:buClr>
                <a:srgbClr val="93D4CC"/>
              </a:buClr>
              <a:buSzPts val="1800"/>
              <a:buNone/>
            </a:pPr>
            <a:r>
              <a:rPr lang="en-US" sz="1800" b="1" i="0" dirty="0" err="1">
                <a:solidFill>
                  <a:srgbClr val="93D4CC"/>
                </a:solidFill>
                <a:latin typeface="Arial"/>
                <a:ea typeface="Arial"/>
                <a:cs typeface="Arial"/>
                <a:sym typeface="Arial"/>
              </a:rPr>
              <a:t>Πηγές</a:t>
            </a:r>
            <a:r>
              <a:rPr lang="en-US" sz="1800" b="1" i="0" dirty="0">
                <a:solidFill>
                  <a:srgbClr val="93D4CC"/>
                </a:solidFill>
                <a:latin typeface="Arial"/>
                <a:ea typeface="Arial"/>
                <a:cs typeface="Arial"/>
                <a:sym typeface="Arial"/>
              </a:rPr>
              <a:t> </a:t>
            </a:r>
            <a:r>
              <a:rPr lang="en-US" sz="1800" b="0" i="0" dirty="0">
                <a:solidFill>
                  <a:srgbClr val="636A6F"/>
                </a:solidFill>
                <a:latin typeface="Arial"/>
                <a:ea typeface="Arial"/>
                <a:cs typeface="Arial"/>
                <a:sym typeface="Arial"/>
              </a:rPr>
              <a:t>     </a:t>
            </a:r>
            <a:endParaRPr dirty="0"/>
          </a:p>
          <a:p>
            <a:pPr marL="0" lvl="0" indent="0" algn="l" rtl="0">
              <a:lnSpc>
                <a:spcPct val="90000"/>
              </a:lnSpc>
              <a:spcBef>
                <a:spcPts val="1000"/>
              </a:spcBef>
              <a:spcAft>
                <a:spcPts val="0"/>
              </a:spcAft>
              <a:buClr>
                <a:srgbClr val="636A6F"/>
              </a:buClr>
              <a:buSzPts val="1800"/>
              <a:buNone/>
            </a:pPr>
            <a:r>
              <a:rPr lang="en-US" sz="1800" b="0" i="0" dirty="0">
                <a:solidFill>
                  <a:srgbClr val="636A6F"/>
                </a:solidFill>
                <a:latin typeface="Arial"/>
                <a:ea typeface="Arial"/>
                <a:cs typeface="Arial"/>
                <a:sym typeface="Arial"/>
              </a:rPr>
              <a:t>Branch, R. M. (2009). Instructional design: The ADDIE approach (Vol. 722). Springer Science &amp; Business Media. </a:t>
            </a:r>
            <a:endParaRPr b="0" i="0" dirty="0">
              <a:solidFill>
                <a:srgbClr val="000000"/>
              </a:solidFill>
              <a:latin typeface="Arial"/>
              <a:ea typeface="Arial"/>
              <a:cs typeface="Arial"/>
              <a:sym typeface="Arial"/>
            </a:endParaRPr>
          </a:p>
          <a:p>
            <a:pPr marL="0" lvl="0" indent="0" algn="l" rtl="0">
              <a:lnSpc>
                <a:spcPct val="90000"/>
              </a:lnSpc>
              <a:spcBef>
                <a:spcPts val="1000"/>
              </a:spcBef>
              <a:spcAft>
                <a:spcPts val="0"/>
              </a:spcAft>
              <a:buClr>
                <a:srgbClr val="636A6F"/>
              </a:buClr>
              <a:buSzPts val="1800"/>
              <a:buNone/>
            </a:pPr>
            <a:r>
              <a:rPr lang="en-US" sz="1800" b="0" i="0" dirty="0">
                <a:solidFill>
                  <a:srgbClr val="636A6F"/>
                </a:solidFill>
                <a:latin typeface="Arial"/>
                <a:ea typeface="Arial"/>
                <a:cs typeface="Arial"/>
                <a:sym typeface="Arial"/>
              </a:rPr>
              <a:t>Morrison, K. (2019). A 5-Step Guide For Conducting A Successful Training Needs Analysis, Corporate eLearning. </a:t>
            </a:r>
            <a:r>
              <a:rPr lang="en-US" sz="1800" dirty="0" err="1"/>
              <a:t>Αν</a:t>
            </a:r>
            <a:r>
              <a:rPr lang="en-US" sz="1800" dirty="0"/>
              <a:t>ακτήθηκε από: </a:t>
            </a:r>
            <a:r>
              <a:rPr lang="en-US" sz="1800" b="0" i="0" u="sng" strike="noStrike" dirty="0">
                <a:solidFill>
                  <a:srgbClr val="93D4CC"/>
                </a:solidFill>
                <a:latin typeface="Arial"/>
                <a:ea typeface="Arial"/>
                <a:cs typeface="Arial"/>
                <a:sym typeface="Arial"/>
                <a:hlinkClick r:id="rId4">
                  <a:extLst>
                    <a:ext uri="{A12FA001-AC4F-418D-AE19-62706E023703}">
                      <ahyp:hlinkClr xmlns:ahyp="http://schemas.microsoft.com/office/drawing/2018/hyperlinkcolor" val="tx"/>
                    </a:ext>
                  </a:extLst>
                </a:hlinkClick>
              </a:rPr>
              <a:t>https://elearningindustry.com/training-needs-analysis-5-step-guide-conducting-successful</a:t>
            </a:r>
            <a:r>
              <a:rPr lang="en-US" sz="1800" b="0" i="0" dirty="0">
                <a:solidFill>
                  <a:srgbClr val="636A6F"/>
                </a:solidFill>
                <a:latin typeface="Arial"/>
                <a:ea typeface="Arial"/>
                <a:cs typeface="Arial"/>
                <a:sym typeface="Arial"/>
              </a:rPr>
              <a:t>  </a:t>
            </a:r>
            <a:endParaRPr b="0" i="0" dirty="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dirty="0"/>
          </a:p>
        </p:txBody>
      </p:sp>
      <p:pic>
        <p:nvPicPr>
          <p:cNvPr id="381" name="Google Shape;381;p37"/>
          <p:cNvPicPr preferRelativeResize="0">
            <a:picLocks noGrp="1"/>
          </p:cNvPicPr>
          <p:nvPr>
            <p:ph type="body" idx="2"/>
          </p:nvPr>
        </p:nvPicPr>
        <p:blipFill rotWithShape="1">
          <a:blip r:embed="rId5">
            <a:alphaModFix/>
          </a:blip>
          <a:srcRect/>
          <a:stretch/>
        </p:blipFill>
        <p:spPr>
          <a:xfrm>
            <a:off x="7423192" y="4964747"/>
            <a:ext cx="4514850" cy="1514475"/>
          </a:xfrm>
          <a:prstGeom prst="rect">
            <a:avLst/>
          </a:prstGeom>
          <a:noFill/>
          <a:ln>
            <a:noFill/>
          </a:ln>
        </p:spPr>
      </p:pic>
      <p:sp>
        <p:nvSpPr>
          <p:cNvPr id="382" name="Google Shape;382;p37"/>
          <p:cNvSpPr txBox="1">
            <a:spLocks noGrp="1"/>
          </p:cNvSpPr>
          <p:nvPr>
            <p:ph type="body" idx="3"/>
          </p:nvPr>
        </p:nvSpPr>
        <p:spPr>
          <a:xfrm>
            <a:off x="97970" y="797521"/>
            <a:ext cx="11944351" cy="186337"/>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Δραστηρι</a:t>
            </a:r>
            <a:r>
              <a:rPr lang="en-US">
                <a:solidFill>
                  <a:srgbClr val="F2613A"/>
                </a:solidFill>
              </a:rPr>
              <a:t>ότητα</a:t>
            </a:r>
            <a:r>
              <a:rPr lang="en-US" i="0">
                <a:solidFill>
                  <a:srgbClr val="F2613A"/>
                </a:solidFill>
              </a:rPr>
              <a:t> 1.3 Παρουσιάζοντας το μοντέλο ADDIE και Δραστηριότητες </a:t>
            </a:r>
            <a:r>
              <a:rPr lang="en-US">
                <a:solidFill>
                  <a:srgbClr val="F2613A"/>
                </a:solidFill>
              </a:rPr>
              <a:t>Σ</a:t>
            </a:r>
            <a:r>
              <a:rPr lang="en-US" i="0">
                <a:solidFill>
                  <a:srgbClr val="F2613A"/>
                </a:solidFill>
              </a:rPr>
              <a:t>υνεργατικών </a:t>
            </a:r>
            <a:r>
              <a:rPr lang="en-US">
                <a:solidFill>
                  <a:srgbClr val="F2613A"/>
                </a:solidFill>
              </a:rPr>
              <a:t>Μ</a:t>
            </a:r>
            <a:r>
              <a:rPr lang="en-US" i="0">
                <a:solidFill>
                  <a:srgbClr val="F2613A"/>
                </a:solidFill>
              </a:rPr>
              <a:t>αθησιακών Αναγκών</a:t>
            </a:r>
            <a:endParaRPr>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Ενότητα 2 </a:t>
            </a:r>
            <a:endParaRPr/>
          </a:p>
        </p:txBody>
      </p:sp>
      <p:sp>
        <p:nvSpPr>
          <p:cNvPr id="388" name="Google Shape;388;p38"/>
          <p:cNvSpPr txBox="1">
            <a:spLocks noGrp="1"/>
          </p:cNvSpPr>
          <p:nvPr>
            <p:ph type="body" idx="1"/>
          </p:nvPr>
        </p:nvSpPr>
        <p:spPr>
          <a:xfrm>
            <a:off x="97970" y="1462684"/>
            <a:ext cx="11789229" cy="55677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1600"/>
              <a:buNone/>
            </a:pPr>
            <a:r>
              <a:rPr lang="en-US" sz="1600" b="0" i="0">
                <a:latin typeface="Arial"/>
                <a:ea typeface="Arial"/>
                <a:cs typeface="Arial"/>
                <a:sym typeface="Arial"/>
              </a:rPr>
              <a:t>Michael Beer, M., Finnstrom, M., Schrader, D. (2016).  The Great Training Robbery. Harvard Business School.  </a:t>
            </a:r>
            <a:endParaRPr sz="1600" b="0" i="0">
              <a:latin typeface="Arial"/>
              <a:ea typeface="Arial"/>
              <a:cs typeface="Arial"/>
              <a:sym typeface="Arial"/>
            </a:endParaRPr>
          </a:p>
          <a:p>
            <a:pPr marL="0" lvl="0" indent="0" algn="l" rtl="0">
              <a:lnSpc>
                <a:spcPct val="90000"/>
              </a:lnSpc>
              <a:spcBef>
                <a:spcPts val="1000"/>
              </a:spcBef>
              <a:spcAft>
                <a:spcPts val="0"/>
              </a:spcAft>
              <a:buClr>
                <a:schemeClr val="lt2"/>
              </a:buClr>
              <a:buSzPts val="1600"/>
              <a:buNone/>
            </a:pPr>
            <a:r>
              <a:rPr lang="en-US" sz="1600" b="0" i="0">
                <a:latin typeface="Arial"/>
                <a:ea typeface="Arial"/>
                <a:cs typeface="Arial"/>
                <a:sym typeface="Arial"/>
              </a:rPr>
              <a:t>Branch, R. M. (2009). Instructional design: The ADDIE approach (Vol. 722). Springer Science &amp; Business Media. </a:t>
            </a:r>
            <a:endParaRPr sz="1600" b="0" i="0">
              <a:latin typeface="Arial"/>
              <a:ea typeface="Arial"/>
              <a:cs typeface="Arial"/>
              <a:sym typeface="Arial"/>
            </a:endParaRPr>
          </a:p>
          <a:p>
            <a:pPr marL="0" lvl="0" indent="0" algn="l" rtl="0">
              <a:lnSpc>
                <a:spcPct val="90000"/>
              </a:lnSpc>
              <a:spcBef>
                <a:spcPts val="1000"/>
              </a:spcBef>
              <a:spcAft>
                <a:spcPts val="0"/>
              </a:spcAft>
              <a:buClr>
                <a:schemeClr val="lt2"/>
              </a:buClr>
              <a:buSzPts val="1600"/>
              <a:buNone/>
            </a:pPr>
            <a:r>
              <a:rPr lang="en-US" sz="1600" b="0" i="0">
                <a:latin typeface="Arial"/>
                <a:ea typeface="Arial"/>
                <a:cs typeface="Arial"/>
                <a:sym typeface="Arial"/>
              </a:rPr>
              <a:t>Cedefop (2008). Terminology of European Education and Training Policy. Luxembourg: Office for Official Publications of the European Communities. </a:t>
            </a:r>
            <a:endParaRPr sz="1600" b="0" i="0">
              <a:latin typeface="Arial"/>
              <a:ea typeface="Arial"/>
              <a:cs typeface="Arial"/>
              <a:sym typeface="Arial"/>
            </a:endParaRPr>
          </a:p>
          <a:p>
            <a:pPr marL="0" lvl="0" indent="0" algn="l" rtl="0">
              <a:lnSpc>
                <a:spcPct val="90000"/>
              </a:lnSpc>
              <a:spcBef>
                <a:spcPts val="1000"/>
              </a:spcBef>
              <a:spcAft>
                <a:spcPts val="0"/>
              </a:spcAft>
              <a:buClr>
                <a:schemeClr val="lt2"/>
              </a:buClr>
              <a:buSzPts val="1600"/>
              <a:buNone/>
            </a:pPr>
            <a:r>
              <a:rPr lang="en-US" sz="1600" b="0" i="0">
                <a:latin typeface="Arial"/>
                <a:ea typeface="Arial"/>
                <a:cs typeface="Arial"/>
                <a:sym typeface="Arial"/>
              </a:rPr>
              <a:t>Heathfield, S.M. (2020). How to Conduct a Simple Training Needs Assessment in 7 Steps The balance careers, Human Resources: Training Tips, </a:t>
            </a:r>
            <a:r>
              <a:rPr lang="en-US" sz="1600"/>
              <a:t>Ανακτήθηκε από: </a:t>
            </a:r>
            <a:r>
              <a:rPr lang="en-US" sz="1600" b="0" i="0" u="sng" strike="noStrike">
                <a:solidFill>
                  <a:srgbClr val="93D4CC"/>
                </a:solidFill>
                <a:latin typeface="Arial"/>
                <a:ea typeface="Arial"/>
                <a:cs typeface="Arial"/>
                <a:sym typeface="Arial"/>
                <a:hlinkClick r:id="rId3">
                  <a:extLst>
                    <a:ext uri="{A12FA001-AC4F-418D-AE19-62706E023703}">
                      <ahyp:hlinkClr xmlns:ahyp="http://schemas.microsoft.com/office/drawing/2018/hyperlinkcolor" val="tx"/>
                    </a:ext>
                  </a:extLst>
                </a:hlinkClick>
              </a:rPr>
              <a:t>https://bit.ly/</a:t>
            </a:r>
            <a:r>
              <a:rPr lang="en-US" sz="1600" b="0" i="0" u="sng" strike="noStrike">
                <a:solidFill>
                  <a:schemeClr val="hlink"/>
                </a:solidFill>
                <a:latin typeface="Arial"/>
                <a:ea typeface="Arial"/>
                <a:cs typeface="Arial"/>
                <a:sym typeface="Arial"/>
                <a:hlinkClick r:id="rId3"/>
              </a:rPr>
              <a:t>31NmryL</a:t>
            </a:r>
            <a:r>
              <a:rPr lang="en-US" sz="1600" b="0" i="0">
                <a:latin typeface="Arial"/>
                <a:ea typeface="Arial"/>
                <a:cs typeface="Arial"/>
                <a:sym typeface="Arial"/>
              </a:rPr>
              <a:t>  </a:t>
            </a:r>
            <a:endParaRPr sz="1600" b="0" i="0">
              <a:latin typeface="Arial"/>
              <a:ea typeface="Arial"/>
              <a:cs typeface="Arial"/>
              <a:sym typeface="Arial"/>
            </a:endParaRPr>
          </a:p>
          <a:p>
            <a:pPr marL="0" lvl="0" indent="0" algn="l" rtl="0">
              <a:lnSpc>
                <a:spcPct val="90000"/>
              </a:lnSpc>
              <a:spcBef>
                <a:spcPts val="1000"/>
              </a:spcBef>
              <a:spcAft>
                <a:spcPts val="0"/>
              </a:spcAft>
              <a:buClr>
                <a:schemeClr val="lt2"/>
              </a:buClr>
              <a:buSzPts val="1600"/>
              <a:buNone/>
            </a:pPr>
            <a:r>
              <a:rPr lang="en-US" sz="1600" b="0" i="0">
                <a:latin typeface="Arial"/>
                <a:ea typeface="Arial"/>
                <a:cs typeface="Arial"/>
                <a:sym typeface="Arial"/>
              </a:rPr>
              <a:t>Johnson, S. (2017). Finding Common Ground: How to Effectively Train Different Generations, Knowledge Anywhere. </a:t>
            </a:r>
            <a:r>
              <a:rPr lang="en-US" sz="1600"/>
              <a:t>Ανακτήθηκε από:</a:t>
            </a:r>
            <a:r>
              <a:rPr lang="en-US" sz="1600" b="0" i="0">
                <a:latin typeface="Arial"/>
                <a:ea typeface="Arial"/>
                <a:cs typeface="Arial"/>
                <a:sym typeface="Arial"/>
              </a:rPr>
              <a:t> </a:t>
            </a:r>
            <a:r>
              <a:rPr lang="en-US" sz="1600" b="0" i="0" u="sng" strike="noStrike">
                <a:solidFill>
                  <a:srgbClr val="93D4CC"/>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https://www.knowledgeanywhere.com</a:t>
            </a:r>
            <a:r>
              <a:rPr lang="en-US" sz="1600" b="0" i="0" u="sng" strike="noStrike">
                <a:solidFill>
                  <a:schemeClr val="hlink"/>
                </a:solidFill>
                <a:latin typeface="Arial"/>
                <a:ea typeface="Arial"/>
                <a:cs typeface="Arial"/>
                <a:sym typeface="Arial"/>
                <a:hlinkClick r:id="rId4"/>
              </a:rPr>
              <a:t>/resources/article-detail/how-to-effectively-train-different-generations</a:t>
            </a:r>
            <a:r>
              <a:rPr lang="en-US" sz="1600" b="0" i="0">
                <a:latin typeface="Arial"/>
                <a:ea typeface="Arial"/>
                <a:cs typeface="Arial"/>
                <a:sym typeface="Arial"/>
              </a:rPr>
              <a:t>  </a:t>
            </a:r>
            <a:endParaRPr sz="1600" b="0" i="0">
              <a:latin typeface="Arial"/>
              <a:ea typeface="Arial"/>
              <a:cs typeface="Arial"/>
              <a:sym typeface="Arial"/>
            </a:endParaRPr>
          </a:p>
          <a:p>
            <a:pPr marL="0" lvl="0" indent="0" algn="l" rtl="0">
              <a:lnSpc>
                <a:spcPct val="90000"/>
              </a:lnSpc>
              <a:spcBef>
                <a:spcPts val="1000"/>
              </a:spcBef>
              <a:spcAft>
                <a:spcPts val="0"/>
              </a:spcAft>
              <a:buClr>
                <a:schemeClr val="lt2"/>
              </a:buClr>
              <a:buSzPts val="1600"/>
              <a:buNone/>
            </a:pPr>
            <a:r>
              <a:rPr lang="en-US" sz="1600" b="0" i="0">
                <a:latin typeface="Arial"/>
                <a:ea typeface="Arial"/>
                <a:cs typeface="Arial"/>
                <a:sym typeface="Arial"/>
              </a:rPr>
              <a:t>McGhee, W., Thayer, P.W. (1961), Training in Business and Industry. New Jersey: John Wiley &amp; Sons Inc </a:t>
            </a:r>
            <a:endParaRPr sz="1600" b="0" i="0">
              <a:latin typeface="Arial"/>
              <a:ea typeface="Arial"/>
              <a:cs typeface="Arial"/>
              <a:sym typeface="Arial"/>
            </a:endParaRPr>
          </a:p>
          <a:p>
            <a:pPr marL="0" lvl="0" indent="0" algn="l" rtl="0">
              <a:lnSpc>
                <a:spcPct val="90000"/>
              </a:lnSpc>
              <a:spcBef>
                <a:spcPts val="1000"/>
              </a:spcBef>
              <a:spcAft>
                <a:spcPts val="0"/>
              </a:spcAft>
              <a:buClr>
                <a:schemeClr val="lt2"/>
              </a:buClr>
              <a:buSzPts val="1600"/>
              <a:buNone/>
            </a:pPr>
            <a:r>
              <a:rPr lang="en-US" sz="1600" b="0" i="0">
                <a:latin typeface="Arial"/>
                <a:ea typeface="Arial"/>
                <a:cs typeface="Arial"/>
                <a:sym typeface="Arial"/>
              </a:rPr>
              <a:t>Morrison, M. (2017), How to do a Training Needs Analysis – TNA (Learning Needs Analysis LNA), </a:t>
            </a:r>
            <a:r>
              <a:rPr lang="en-US" sz="1600"/>
              <a:t>Ανακτήθηκε από</a:t>
            </a:r>
            <a:r>
              <a:rPr lang="en-US" sz="1600" b="0" i="0">
                <a:latin typeface="Arial"/>
                <a:ea typeface="Arial"/>
                <a:cs typeface="Arial"/>
                <a:sym typeface="Arial"/>
              </a:rPr>
              <a:t>: https://www.rapidbi.com/how-to-do-a-training-needs-analysis-tna/ </a:t>
            </a:r>
            <a:endParaRPr sz="1600" b="0" i="0">
              <a:latin typeface="Arial"/>
              <a:ea typeface="Arial"/>
              <a:cs typeface="Arial"/>
              <a:sym typeface="Arial"/>
            </a:endParaRPr>
          </a:p>
          <a:p>
            <a:pPr marL="0" lvl="0" indent="0" algn="l" rtl="0">
              <a:lnSpc>
                <a:spcPct val="90000"/>
              </a:lnSpc>
              <a:spcBef>
                <a:spcPts val="1000"/>
              </a:spcBef>
              <a:spcAft>
                <a:spcPts val="0"/>
              </a:spcAft>
              <a:buClr>
                <a:schemeClr val="lt2"/>
              </a:buClr>
              <a:buSzPts val="1600"/>
              <a:buNone/>
            </a:pPr>
            <a:r>
              <a:rPr lang="en-US" sz="1600" b="0" i="0">
                <a:latin typeface="Arial"/>
                <a:ea typeface="Arial"/>
                <a:cs typeface="Arial"/>
                <a:sym typeface="Arial"/>
              </a:rPr>
              <a:t>Morrison, K. (2019). A 5-Step Guide For Conducting A Successful Training Needs Analysis, Corporate eLearning. </a:t>
            </a:r>
            <a:r>
              <a:rPr lang="en-US" sz="1600"/>
              <a:t>Ανακτήθηκε από</a:t>
            </a:r>
            <a:r>
              <a:rPr lang="en-US" sz="1600" b="0" i="0">
                <a:latin typeface="Arial"/>
                <a:ea typeface="Arial"/>
                <a:cs typeface="Arial"/>
                <a:sym typeface="Arial"/>
              </a:rPr>
              <a:t>: </a:t>
            </a:r>
            <a:r>
              <a:rPr lang="en-US" sz="1600" b="0" i="0" u="sng" strike="noStrike">
                <a:solidFill>
                  <a:srgbClr val="93D4CC"/>
                </a:solidFill>
                <a:latin typeface="Arial"/>
                <a:ea typeface="Arial"/>
                <a:cs typeface="Arial"/>
                <a:sym typeface="Arial"/>
                <a:hlinkClick r:id="rId5">
                  <a:extLst>
                    <a:ext uri="{A12FA001-AC4F-418D-AE19-62706E023703}">
                      <ahyp:hlinkClr xmlns:ahyp="http://schemas.microsoft.com/office/drawing/2018/hyperlinkcolor" val="tx"/>
                    </a:ext>
                  </a:extLst>
                </a:hlinkClick>
              </a:rPr>
              <a:t>https://elearningindustry.com</a:t>
            </a:r>
            <a:r>
              <a:rPr lang="en-US" sz="1600" b="0" i="0" u="sng" strike="noStrike">
                <a:solidFill>
                  <a:schemeClr val="hlink"/>
                </a:solidFill>
                <a:latin typeface="Arial"/>
                <a:ea typeface="Arial"/>
                <a:cs typeface="Arial"/>
                <a:sym typeface="Arial"/>
                <a:hlinkClick r:id="rId5"/>
              </a:rPr>
              <a:t>/training-needs-analysis-5-step-guide-conducting-successful</a:t>
            </a:r>
            <a:r>
              <a:rPr lang="en-US" sz="1600" b="0" i="0">
                <a:latin typeface="Arial"/>
                <a:ea typeface="Arial"/>
                <a:cs typeface="Arial"/>
                <a:sym typeface="Arial"/>
              </a:rPr>
              <a:t>  </a:t>
            </a:r>
            <a:endParaRPr sz="1600" b="0" i="0">
              <a:latin typeface="Arial"/>
              <a:ea typeface="Arial"/>
              <a:cs typeface="Arial"/>
              <a:sym typeface="Arial"/>
            </a:endParaRPr>
          </a:p>
          <a:p>
            <a:pPr marL="0" lvl="0" indent="0" algn="l" rtl="0">
              <a:lnSpc>
                <a:spcPct val="90000"/>
              </a:lnSpc>
              <a:spcBef>
                <a:spcPts val="1000"/>
              </a:spcBef>
              <a:spcAft>
                <a:spcPts val="0"/>
              </a:spcAft>
              <a:buClr>
                <a:schemeClr val="lt2"/>
              </a:buClr>
              <a:buSzPts val="1600"/>
              <a:buNone/>
            </a:pPr>
            <a:r>
              <a:rPr lang="en-US" sz="1600" b="0" i="0">
                <a:latin typeface="Arial"/>
                <a:ea typeface="Arial"/>
                <a:cs typeface="Arial"/>
                <a:sym typeface="Arial"/>
              </a:rPr>
              <a:t>Pichon, C. (2021). Job interviews: how to spot toxic management. </a:t>
            </a:r>
            <a:r>
              <a:rPr lang="en-US" sz="1600"/>
              <a:t>Ανακτήθηκε από</a:t>
            </a:r>
            <a:r>
              <a:rPr lang="en-US" sz="1600" b="0" i="0">
                <a:latin typeface="Arial"/>
                <a:ea typeface="Arial"/>
                <a:cs typeface="Arial"/>
                <a:sym typeface="Arial"/>
              </a:rPr>
              <a:t>: </a:t>
            </a:r>
            <a:r>
              <a:rPr lang="en-US" sz="1600" b="0" i="0" u="sng" strike="noStrike">
                <a:solidFill>
                  <a:srgbClr val="93D4CC"/>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https://www.welcometothejungle.com/en</a:t>
            </a:r>
            <a:r>
              <a:rPr lang="en-US" sz="1600" b="0" i="0" u="sng" strike="noStrike">
                <a:solidFill>
                  <a:schemeClr val="hlink"/>
                </a:solidFill>
                <a:latin typeface="Arial"/>
                <a:ea typeface="Arial"/>
                <a:cs typeface="Arial"/>
                <a:sym typeface="Arial"/>
                <a:hlinkClick r:id="rId6"/>
              </a:rPr>
              <a:t>/articles/job-interviews-how-to-spot-toxic-management</a:t>
            </a:r>
            <a:r>
              <a:rPr lang="en-US" sz="1600" b="0" i="0">
                <a:latin typeface="Arial"/>
                <a:ea typeface="Arial"/>
                <a:cs typeface="Arial"/>
                <a:sym typeface="Arial"/>
              </a:rPr>
              <a:t>  </a:t>
            </a:r>
            <a:endParaRPr sz="1600" b="0" i="0">
              <a:latin typeface="Arial"/>
              <a:ea typeface="Arial"/>
              <a:cs typeface="Arial"/>
              <a:sym typeface="Arial"/>
            </a:endParaRPr>
          </a:p>
          <a:p>
            <a:pPr marL="0" lvl="0" indent="0" algn="l" rtl="0">
              <a:lnSpc>
                <a:spcPct val="90000"/>
              </a:lnSpc>
              <a:spcBef>
                <a:spcPts val="1000"/>
              </a:spcBef>
              <a:spcAft>
                <a:spcPts val="0"/>
              </a:spcAft>
              <a:buClr>
                <a:schemeClr val="lt2"/>
              </a:buClr>
              <a:buSzPts val="1600"/>
              <a:buNone/>
            </a:pPr>
            <a:r>
              <a:rPr lang="en-US" sz="1600" b="0" i="0">
                <a:latin typeface="Arial"/>
                <a:ea typeface="Arial"/>
                <a:cs typeface="Arial"/>
                <a:sym typeface="Arial"/>
              </a:rPr>
              <a:t>Trutkowski, C. (2016), Training needs analysis and national training strategies, Council of Europe </a:t>
            </a:r>
            <a:endParaRPr sz="1600" b="0" i="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endParaRPr/>
          </a:p>
        </p:txBody>
      </p:sp>
      <p:sp>
        <p:nvSpPr>
          <p:cNvPr id="389" name="Google Shape;389;p38"/>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Αναφορές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9"/>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Arial"/>
              <a:buNone/>
            </a:pPr>
            <a:r>
              <a:rPr lang="el-GR" dirty="0"/>
              <a:t>Αναπτύχθηκε από</a:t>
            </a:r>
            <a:br>
              <a:rPr lang="el-GR" dirty="0"/>
            </a:br>
            <a:r>
              <a:rPr lang="en-GB" b="0" dirty="0" err="1"/>
              <a:t>Eurotraining</a:t>
            </a:r>
            <a:r>
              <a:rPr lang="en-GB" b="0" dirty="0"/>
              <a:t>, </a:t>
            </a:r>
            <a:r>
              <a:rPr lang="el-GR" b="0" dirty="0"/>
              <a:t>Ελλάδα</a:t>
            </a:r>
            <a:br>
              <a:rPr lang="el-GR" i="1" dirty="0"/>
            </a:br>
            <a:r>
              <a:rPr lang="en-GB" b="0" dirty="0">
                <a:hlinkClick r:id="rId3"/>
              </a:rPr>
              <a:t>https://www.eurotraining.gr/</a:t>
            </a:r>
            <a:r>
              <a:rPr lang="en-GB" b="0" dirty="0"/>
              <a:t> </a:t>
            </a:r>
            <a:endParaRPr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Ποιοι είναι οι κύριοι λόγοι για την κατάρτιση;</a:t>
            </a:r>
            <a:endParaRPr/>
          </a:p>
        </p:txBody>
      </p:sp>
      <p:sp>
        <p:nvSpPr>
          <p:cNvPr id="83" name="Google Shape;83;p4"/>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800"/>
              <a:buNone/>
            </a:pPr>
            <a:endParaRPr sz="2800" i="1"/>
          </a:p>
          <a:p>
            <a:pPr marL="0" lvl="0" indent="0" algn="just" rtl="0">
              <a:lnSpc>
                <a:spcPct val="90000"/>
              </a:lnSpc>
              <a:spcBef>
                <a:spcPts val="1000"/>
              </a:spcBef>
              <a:spcAft>
                <a:spcPts val="0"/>
              </a:spcAft>
              <a:buClr>
                <a:schemeClr val="lt2"/>
              </a:buClr>
              <a:buSzPts val="2800"/>
              <a:buNone/>
            </a:pPr>
            <a:endParaRPr sz="2800" i="1"/>
          </a:p>
          <a:p>
            <a:pPr marL="0" lvl="0" indent="0" algn="just" rtl="0">
              <a:lnSpc>
                <a:spcPct val="90000"/>
              </a:lnSpc>
              <a:spcBef>
                <a:spcPts val="1000"/>
              </a:spcBef>
              <a:spcAft>
                <a:spcPts val="0"/>
              </a:spcAft>
              <a:buClr>
                <a:schemeClr val="lt2"/>
              </a:buClr>
              <a:buSzPts val="1800"/>
              <a:buNone/>
            </a:pPr>
            <a:endParaRPr/>
          </a:p>
        </p:txBody>
      </p:sp>
      <p:sp>
        <p:nvSpPr>
          <p:cNvPr id="84" name="Google Shape;84;p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Εισαγωγή </a:t>
            </a:r>
            <a:endParaRPr/>
          </a:p>
        </p:txBody>
      </p:sp>
      <p:pic>
        <p:nvPicPr>
          <p:cNvPr id="85" name="Google Shape;85;p4"/>
          <p:cNvPicPr preferRelativeResize="0"/>
          <p:nvPr/>
        </p:nvPicPr>
        <p:blipFill rotWithShape="1">
          <a:blip r:embed="rId3">
            <a:alphaModFix/>
          </a:blip>
          <a:srcRect/>
          <a:stretch/>
        </p:blipFill>
        <p:spPr>
          <a:xfrm rot="240000">
            <a:off x="6848772" y="4931205"/>
            <a:ext cx="3333750" cy="1381125"/>
          </a:xfrm>
          <a:prstGeom prst="rect">
            <a:avLst/>
          </a:prstGeom>
          <a:noFill/>
          <a:ln>
            <a:noFill/>
          </a:ln>
        </p:spPr>
      </p:pic>
      <p:sp>
        <p:nvSpPr>
          <p:cNvPr id="86" name="Google Shape;86;p4"/>
          <p:cNvSpPr txBox="1"/>
          <p:nvPr/>
        </p:nvSpPr>
        <p:spPr>
          <a:xfrm>
            <a:off x="3177915" y="2451136"/>
            <a:ext cx="6145966"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2"/>
                </a:solidFill>
                <a:latin typeface="Arial"/>
                <a:ea typeface="Arial"/>
                <a:cs typeface="Arial"/>
                <a:sym typeface="Arial"/>
              </a:rPr>
              <a:t>«</a:t>
            </a:r>
            <a:r>
              <a:rPr lang="en-US" sz="1800" b="0" i="0" u="none" strike="noStrike" cap="none" dirty="0" err="1">
                <a:solidFill>
                  <a:schemeClr val="lt2"/>
                </a:solidFill>
                <a:latin typeface="Arial"/>
                <a:ea typeface="Arial"/>
                <a:cs typeface="Arial"/>
                <a:sym typeface="Arial"/>
              </a:rPr>
              <a:t>Οι</a:t>
            </a:r>
            <a:r>
              <a:rPr lang="en-US" sz="1800" b="0" i="0" u="none" strike="noStrike" cap="none" dirty="0">
                <a:solidFill>
                  <a:schemeClr val="lt2"/>
                </a:solidFill>
                <a:latin typeface="Arial"/>
                <a:ea typeface="Arial"/>
                <a:cs typeface="Arial"/>
                <a:sym typeface="Arial"/>
              </a:rPr>
              <a:t> α</a:t>
            </a:r>
            <a:r>
              <a:rPr lang="en-US" sz="1800" b="0" i="0" u="none" strike="noStrike" cap="none" dirty="0" err="1">
                <a:solidFill>
                  <a:schemeClr val="lt2"/>
                </a:solidFill>
                <a:latin typeface="Arial"/>
                <a:ea typeface="Arial"/>
                <a:cs typeface="Arial"/>
                <a:sym typeface="Arial"/>
              </a:rPr>
              <a:t>νάγκες</a:t>
            </a:r>
            <a:r>
              <a:rPr lang="en-US" sz="1800" b="0" i="0" u="none" strike="noStrike" cap="none" dirty="0">
                <a:solidFill>
                  <a:schemeClr val="lt2"/>
                </a:solidFill>
                <a:latin typeface="Arial"/>
                <a:ea typeface="Arial"/>
                <a:cs typeface="Arial"/>
                <a:sym typeface="Arial"/>
              </a:rPr>
              <a:t> κα</a:t>
            </a:r>
            <a:r>
              <a:rPr lang="en-US" sz="1800" b="0" i="0" u="none" strike="noStrike" cap="none" dirty="0" err="1">
                <a:solidFill>
                  <a:schemeClr val="lt2"/>
                </a:solidFill>
                <a:latin typeface="Arial"/>
                <a:ea typeface="Arial"/>
                <a:cs typeface="Arial"/>
                <a:sym typeface="Arial"/>
              </a:rPr>
              <a:t>τάρτισης</a:t>
            </a:r>
            <a:r>
              <a:rPr lang="en-US" sz="1800" b="0" i="0" u="none" strike="noStrike" cap="none" dirty="0">
                <a:solidFill>
                  <a:schemeClr val="lt2"/>
                </a:solidFill>
                <a:latin typeface="Arial"/>
                <a:ea typeface="Arial"/>
                <a:cs typeface="Arial"/>
                <a:sym typeface="Arial"/>
              </a:rPr>
              <a:t> </a:t>
            </a:r>
            <a:r>
              <a:rPr lang="en-US" sz="1800" b="0" i="0" u="none" strike="noStrike" cap="none" dirty="0" err="1">
                <a:solidFill>
                  <a:schemeClr val="lt2"/>
                </a:solidFill>
                <a:latin typeface="Arial"/>
                <a:ea typeface="Arial"/>
                <a:cs typeface="Arial"/>
                <a:sym typeface="Arial"/>
              </a:rPr>
              <a:t>συνήθως</a:t>
            </a:r>
            <a:r>
              <a:rPr lang="en-US" sz="1800" b="0" i="0" u="none" strike="noStrike" cap="none" dirty="0">
                <a:solidFill>
                  <a:schemeClr val="lt2"/>
                </a:solidFill>
                <a:latin typeface="Arial"/>
                <a:ea typeface="Arial"/>
                <a:cs typeface="Arial"/>
                <a:sym typeface="Arial"/>
              </a:rPr>
              <a:t> π</a:t>
            </a:r>
            <a:r>
              <a:rPr lang="en-US" sz="1800" b="0" i="0" u="none" strike="noStrike" cap="none" dirty="0" err="1">
                <a:solidFill>
                  <a:schemeClr val="lt2"/>
                </a:solidFill>
                <a:latin typeface="Arial"/>
                <a:ea typeface="Arial"/>
                <a:cs typeface="Arial"/>
                <a:sym typeface="Arial"/>
              </a:rPr>
              <a:t>ροκύ</a:t>
            </a:r>
            <a:r>
              <a:rPr lang="en-US" sz="1800" b="0" i="0" u="none" strike="noStrike" cap="none" dirty="0">
                <a:solidFill>
                  <a:schemeClr val="lt2"/>
                </a:solidFill>
                <a:latin typeface="Arial"/>
                <a:ea typeface="Arial"/>
                <a:cs typeface="Arial"/>
                <a:sym typeface="Arial"/>
              </a:rPr>
              <a:t>πτουν από ελλείψεις γνώσεων και δεξιοτήτων. </a:t>
            </a:r>
            <a:r>
              <a:rPr lang="en-US" sz="1800" b="0" i="0" u="none" strike="noStrike" cap="none" dirty="0" err="1">
                <a:solidFill>
                  <a:schemeClr val="lt2"/>
                </a:solidFill>
                <a:latin typeface="Arial"/>
                <a:ea typeface="Arial"/>
                <a:cs typeface="Arial"/>
                <a:sym typeface="Arial"/>
              </a:rPr>
              <a:t>Τις</a:t>
            </a:r>
            <a:r>
              <a:rPr lang="en-US" sz="1800" b="0" i="0" u="none" strike="noStrike" cap="none" dirty="0">
                <a:solidFill>
                  <a:schemeClr val="lt2"/>
                </a:solidFill>
                <a:latin typeface="Arial"/>
                <a:ea typeface="Arial"/>
                <a:cs typeface="Arial"/>
                <a:sym typeface="Arial"/>
              </a:rPr>
              <a:t> π</a:t>
            </a:r>
            <a:r>
              <a:rPr lang="en-US" sz="1800" b="0" i="0" u="none" strike="noStrike" cap="none" dirty="0" err="1">
                <a:solidFill>
                  <a:schemeClr val="lt2"/>
                </a:solidFill>
                <a:latin typeface="Arial"/>
                <a:ea typeface="Arial"/>
                <a:cs typeface="Arial"/>
                <a:sym typeface="Arial"/>
              </a:rPr>
              <a:t>ερισσότερες</a:t>
            </a:r>
            <a:r>
              <a:rPr lang="en-US" sz="1800" b="0" i="0" u="none" strike="noStrike" cap="none" dirty="0">
                <a:solidFill>
                  <a:schemeClr val="lt2"/>
                </a:solidFill>
                <a:latin typeface="Arial"/>
                <a:ea typeface="Arial"/>
                <a:cs typeface="Arial"/>
                <a:sym typeface="Arial"/>
              </a:rPr>
              <a:t> </a:t>
            </a:r>
            <a:r>
              <a:rPr lang="en-US" sz="1800" b="0" i="0" u="none" strike="noStrike" cap="none" dirty="0" err="1">
                <a:solidFill>
                  <a:schemeClr val="lt2"/>
                </a:solidFill>
                <a:latin typeface="Arial"/>
                <a:ea typeface="Arial"/>
                <a:cs typeface="Arial"/>
                <a:sym typeface="Arial"/>
              </a:rPr>
              <a:t>φορές</a:t>
            </a:r>
            <a:r>
              <a:rPr lang="en-US" sz="1800" b="0" i="0" u="none" strike="noStrike" cap="none" dirty="0">
                <a:solidFill>
                  <a:schemeClr val="lt2"/>
                </a:solidFill>
                <a:latin typeface="Arial"/>
                <a:ea typeface="Arial"/>
                <a:cs typeface="Arial"/>
                <a:sym typeface="Arial"/>
              </a:rPr>
              <a:t>, α</a:t>
            </a:r>
            <a:r>
              <a:rPr lang="en-US" sz="1800" b="0" i="0" u="none" strike="noStrike" cap="none" dirty="0" err="1">
                <a:solidFill>
                  <a:schemeClr val="lt2"/>
                </a:solidFill>
                <a:latin typeface="Arial"/>
                <a:ea typeface="Arial"/>
                <a:cs typeface="Arial"/>
                <a:sym typeface="Arial"/>
              </a:rPr>
              <a:t>υτές</a:t>
            </a:r>
            <a:r>
              <a:rPr lang="en-US" sz="1800" b="0" i="0" u="none" strike="noStrike" cap="none" dirty="0">
                <a:solidFill>
                  <a:schemeClr val="lt2"/>
                </a:solidFill>
                <a:latin typeface="Arial"/>
                <a:ea typeface="Arial"/>
                <a:cs typeface="Arial"/>
                <a:sym typeface="Arial"/>
              </a:rPr>
              <a:t> </a:t>
            </a:r>
            <a:r>
              <a:rPr lang="en-US" sz="1800" b="0" i="0" u="none" strike="noStrike" cap="none" dirty="0" err="1">
                <a:solidFill>
                  <a:schemeClr val="lt2"/>
                </a:solidFill>
                <a:latin typeface="Arial"/>
                <a:ea typeface="Arial"/>
                <a:cs typeface="Arial"/>
                <a:sym typeface="Arial"/>
              </a:rPr>
              <a:t>οι</a:t>
            </a:r>
            <a:r>
              <a:rPr lang="en-US" sz="1800" b="0" i="0" u="none" strike="noStrike" cap="none" dirty="0">
                <a:solidFill>
                  <a:schemeClr val="lt2"/>
                </a:solidFill>
                <a:latin typeface="Arial"/>
                <a:ea typeface="Arial"/>
                <a:cs typeface="Arial"/>
                <a:sym typeface="Arial"/>
              </a:rPr>
              <a:t> </a:t>
            </a:r>
            <a:r>
              <a:rPr lang="en-US" sz="1800" b="0" i="0" u="none" strike="noStrike" cap="none" dirty="0" err="1">
                <a:solidFill>
                  <a:schemeClr val="lt2"/>
                </a:solidFill>
                <a:latin typeface="Arial"/>
                <a:ea typeface="Arial"/>
                <a:cs typeface="Arial"/>
                <a:sym typeface="Arial"/>
              </a:rPr>
              <a:t>ελλείψεις</a:t>
            </a:r>
            <a:r>
              <a:rPr lang="en-US" sz="1800" b="0" i="0" u="none" strike="noStrike" cap="none" dirty="0">
                <a:solidFill>
                  <a:schemeClr val="lt2"/>
                </a:solidFill>
                <a:latin typeface="Arial"/>
                <a:ea typeface="Arial"/>
                <a:cs typeface="Arial"/>
                <a:sym typeface="Arial"/>
              </a:rPr>
              <a:t> </a:t>
            </a:r>
            <a:r>
              <a:rPr lang="en-US" sz="1800" b="0" i="0" u="none" strike="noStrike" cap="none" dirty="0" err="1">
                <a:solidFill>
                  <a:schemeClr val="lt2"/>
                </a:solidFill>
                <a:latin typeface="Arial"/>
                <a:ea typeface="Arial"/>
                <a:cs typeface="Arial"/>
                <a:sym typeface="Arial"/>
              </a:rPr>
              <a:t>δεν</a:t>
            </a:r>
            <a:r>
              <a:rPr lang="en-US" sz="1800" b="0" i="0" u="none" strike="noStrike" cap="none" dirty="0">
                <a:solidFill>
                  <a:schemeClr val="lt2"/>
                </a:solidFill>
                <a:latin typeface="Arial"/>
                <a:ea typeface="Arial"/>
                <a:cs typeface="Arial"/>
                <a:sym typeface="Arial"/>
              </a:rPr>
              <a:t> </a:t>
            </a:r>
            <a:r>
              <a:rPr lang="en-US" sz="1800" b="0" i="0" u="none" strike="noStrike" cap="none" dirty="0" err="1">
                <a:solidFill>
                  <a:schemeClr val="lt2"/>
                </a:solidFill>
                <a:latin typeface="Arial"/>
                <a:ea typeface="Arial"/>
                <a:cs typeface="Arial"/>
                <a:sym typeface="Arial"/>
              </a:rPr>
              <a:t>οφείλοντ</a:t>
            </a:r>
            <a:r>
              <a:rPr lang="en-US" sz="1800" b="0" i="0" u="none" strike="noStrike" cap="none" dirty="0">
                <a:solidFill>
                  <a:schemeClr val="lt2"/>
                </a:solidFill>
                <a:latin typeface="Arial"/>
                <a:ea typeface="Arial"/>
                <a:cs typeface="Arial"/>
                <a:sym typeface="Arial"/>
              </a:rPr>
              <a:t>αι στην έλλειψη αρμοδιότητας των ανθρώπινων πόρων μιας εταιρείας, αλλά σε άλλους περιορισμούς που σχετίζονται με το κοινωνικό και πολιτικό πλαίσιο στο οποίο λειτουργεί μια εταιρεία καθώς και την περιορισμένη διαθεσιμότητα ανθρώπινων ή οικονομικών πόρων » </a:t>
            </a:r>
            <a:r>
              <a:rPr lang="el-GR" sz="1800" b="0" i="0" u="none" strike="noStrike" cap="none" dirty="0">
                <a:solidFill>
                  <a:schemeClr val="lt2"/>
                </a:solidFill>
                <a:latin typeface="Arial"/>
                <a:ea typeface="Arial"/>
                <a:cs typeface="Arial"/>
                <a:sym typeface="Arial"/>
              </a:rPr>
              <a:t>   </a:t>
            </a:r>
            <a:r>
              <a:rPr lang="en-US" sz="1800" b="0" i="0" u="none" strike="noStrike" cap="none" dirty="0">
                <a:solidFill>
                  <a:schemeClr val="lt2"/>
                </a:solidFill>
                <a:latin typeface="Arial"/>
                <a:ea typeface="Arial"/>
                <a:cs typeface="Arial"/>
                <a:sym typeface="Arial"/>
              </a:rPr>
              <a:t>(</a:t>
            </a:r>
            <a:r>
              <a:rPr lang="en-US" sz="1800" b="0" i="0" u="none" strike="noStrike" cap="none" dirty="0" err="1">
                <a:solidFill>
                  <a:schemeClr val="lt2"/>
                </a:solidFill>
                <a:latin typeface="Arial"/>
                <a:ea typeface="Arial"/>
                <a:cs typeface="Arial"/>
                <a:sym typeface="Arial"/>
              </a:rPr>
              <a:t>Trutkowski</a:t>
            </a:r>
            <a:r>
              <a:rPr lang="en-US" sz="1800" b="0" i="0" u="none" strike="noStrike" cap="none" dirty="0">
                <a:solidFill>
                  <a:schemeClr val="lt2"/>
                </a:solidFill>
                <a:latin typeface="Arial"/>
                <a:ea typeface="Arial"/>
                <a:cs typeface="Arial"/>
                <a:sym typeface="Arial"/>
              </a:rPr>
              <a:t>, 2016).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285750" lvl="0" indent="-171450" algn="just" rtl="0">
              <a:lnSpc>
                <a:spcPct val="90000"/>
              </a:lnSpc>
              <a:spcBef>
                <a:spcPts val="1000"/>
              </a:spcBef>
              <a:spcAft>
                <a:spcPts val="0"/>
              </a:spcAft>
              <a:buClr>
                <a:schemeClr val="lt2"/>
              </a:buClr>
              <a:buSzPts val="1800"/>
              <a:buFont typeface="Noto Sans Symbols"/>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sp>
        <p:nvSpPr>
          <p:cNvPr id="92" name="Google Shape;92;p5"/>
          <p:cNvSpPr txBox="1">
            <a:spLocks noGrp="1"/>
          </p:cNvSpPr>
          <p:nvPr>
            <p:ph type="body" idx="2"/>
          </p:nvPr>
        </p:nvSpPr>
        <p:spPr>
          <a:xfrm>
            <a:off x="8503642" y="1355221"/>
            <a:ext cx="2699978" cy="493949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2"/>
              </a:buClr>
              <a:buSzPts val="1800"/>
              <a:buNone/>
            </a:pPr>
            <a:br>
              <a:rPr lang="en-US" dirty="0">
                <a:solidFill>
                  <a:srgbClr val="636A6F"/>
                </a:solidFill>
              </a:rPr>
            </a:br>
            <a:r>
              <a:rPr lang="en-US" dirty="0">
                <a:latin typeface="Arial"/>
                <a:ea typeface="Arial"/>
                <a:cs typeface="Arial"/>
                <a:sym typeface="Arial"/>
              </a:rPr>
              <a:t>Η α</a:t>
            </a:r>
            <a:r>
              <a:rPr lang="en-US" dirty="0" err="1">
                <a:latin typeface="Arial"/>
                <a:ea typeface="Arial"/>
                <a:cs typeface="Arial"/>
                <a:sym typeface="Arial"/>
              </a:rPr>
              <a:t>νάλυση</a:t>
            </a:r>
            <a:r>
              <a:rPr lang="en-US" dirty="0">
                <a:latin typeface="Arial"/>
                <a:ea typeface="Arial"/>
                <a:cs typeface="Arial"/>
                <a:sym typeface="Arial"/>
              </a:rPr>
              <a:t> </a:t>
            </a:r>
            <a:r>
              <a:rPr lang="en-US" dirty="0" err="1">
                <a:latin typeface="Arial"/>
                <a:ea typeface="Arial"/>
                <a:cs typeface="Arial"/>
                <a:sym typeface="Arial"/>
              </a:rPr>
              <a:t>των</a:t>
            </a:r>
            <a:r>
              <a:rPr lang="en-US" dirty="0">
                <a:latin typeface="Arial"/>
                <a:ea typeface="Arial"/>
                <a:cs typeface="Arial"/>
                <a:sym typeface="Arial"/>
              </a:rPr>
              <a:t> επα</a:t>
            </a:r>
            <a:r>
              <a:rPr lang="en-US" dirty="0" err="1">
                <a:latin typeface="Arial"/>
                <a:ea typeface="Arial"/>
                <a:cs typeface="Arial"/>
                <a:sym typeface="Arial"/>
              </a:rPr>
              <a:t>γγελμ</a:t>
            </a:r>
            <a:r>
              <a:rPr lang="en-US" dirty="0">
                <a:latin typeface="Arial"/>
                <a:ea typeface="Arial"/>
                <a:cs typeface="Arial"/>
                <a:sym typeface="Arial"/>
              </a:rPr>
              <a:t>ατικών πρακτικών που ακολουθούνται από μια συγκεκριμένη ομάδα ανθρώπων μπορεί να οδηγήσει στον προσδιορισμό των αναγκών κατάρτισης σε έναν συγκεκριμένο οργανισμό. </a:t>
            </a:r>
            <a:endParaRPr lang="el-GR" dirty="0">
              <a:latin typeface="Arial"/>
              <a:ea typeface="Arial"/>
              <a:cs typeface="Arial"/>
              <a:sym typeface="Arial"/>
            </a:endParaRPr>
          </a:p>
          <a:p>
            <a:pPr marL="0" lvl="0" indent="0" algn="just" rtl="0">
              <a:lnSpc>
                <a:spcPct val="90000"/>
              </a:lnSpc>
              <a:spcBef>
                <a:spcPts val="1000"/>
              </a:spcBef>
              <a:spcAft>
                <a:spcPts val="0"/>
              </a:spcAft>
              <a:buClr>
                <a:schemeClr val="lt2"/>
              </a:buClr>
              <a:buSzPts val="1800"/>
              <a:buNone/>
            </a:pPr>
            <a:r>
              <a:rPr lang="en-US" dirty="0">
                <a:latin typeface="Arial"/>
                <a:ea typeface="Arial"/>
                <a:cs typeface="Arial"/>
                <a:sym typeface="Arial"/>
              </a:rPr>
              <a:t>Τα</a:t>
            </a:r>
            <a:r>
              <a:rPr lang="en-US" dirty="0" err="1">
                <a:latin typeface="Arial"/>
                <a:ea typeface="Arial"/>
                <a:cs typeface="Arial"/>
                <a:sym typeface="Arial"/>
              </a:rPr>
              <a:t>υτόχρον</a:t>
            </a:r>
            <a:r>
              <a:rPr lang="en-US" dirty="0">
                <a:latin typeface="Arial"/>
                <a:ea typeface="Arial"/>
                <a:cs typeface="Arial"/>
                <a:sym typeface="Arial"/>
              </a:rPr>
              <a:t>α, αυτό μπορεί να οδηγήσει στο επιθυμητό επίπεδο γνώσεων ή δεξιοτήτων μεταξύ συγκεκριμένων ομάδων.</a:t>
            </a:r>
            <a:endParaRPr dirty="0"/>
          </a:p>
          <a:p>
            <a:pPr marL="0" lvl="0" indent="0" algn="just" rtl="0">
              <a:lnSpc>
                <a:spcPct val="90000"/>
              </a:lnSpc>
              <a:spcBef>
                <a:spcPts val="100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endParaRPr dirty="0"/>
          </a:p>
        </p:txBody>
      </p:sp>
      <p:sp>
        <p:nvSpPr>
          <p:cNvPr id="93" name="Google Shape;93;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Εισαγωγή  </a:t>
            </a:r>
            <a:endParaRPr/>
          </a:p>
        </p:txBody>
      </p:sp>
      <p:pic>
        <p:nvPicPr>
          <p:cNvPr id="94" name="Google Shape;94;p5"/>
          <p:cNvPicPr preferRelativeResize="0"/>
          <p:nvPr/>
        </p:nvPicPr>
        <p:blipFill rotWithShape="1">
          <a:blip r:embed="rId3">
            <a:alphaModFix/>
          </a:blip>
          <a:srcRect/>
          <a:stretch/>
        </p:blipFill>
        <p:spPr>
          <a:xfrm>
            <a:off x="4428692" y="2631353"/>
            <a:ext cx="3284507" cy="1878222"/>
          </a:xfrm>
          <a:prstGeom prst="rect">
            <a:avLst/>
          </a:prstGeom>
          <a:noFill/>
          <a:ln>
            <a:noFill/>
          </a:ln>
        </p:spPr>
      </p:pic>
      <p:sp>
        <p:nvSpPr>
          <p:cNvPr id="95" name="Google Shape;95;p5"/>
          <p:cNvSpPr txBox="1"/>
          <p:nvPr/>
        </p:nvSpPr>
        <p:spPr>
          <a:xfrm>
            <a:off x="1101306" y="1393188"/>
            <a:ext cx="2973544" cy="507827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Κα</a:t>
            </a:r>
            <a:r>
              <a:rPr lang="en-US" sz="1800" b="0" i="0" u="none" strike="noStrike" cap="none" dirty="0" err="1">
                <a:solidFill>
                  <a:schemeClr val="lt1"/>
                </a:solidFill>
                <a:latin typeface="Arial"/>
                <a:ea typeface="Arial"/>
                <a:cs typeface="Arial"/>
                <a:sym typeface="Arial"/>
              </a:rPr>
              <a:t>τά</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την</a:t>
            </a:r>
            <a:r>
              <a:rPr lang="en-US" sz="1800" b="0" i="0" u="none" strike="noStrike" cap="none" dirty="0">
                <a:solidFill>
                  <a:schemeClr val="lt1"/>
                </a:solidFill>
                <a:latin typeface="Arial"/>
                <a:ea typeface="Arial"/>
                <a:cs typeface="Arial"/>
                <a:sym typeface="Arial"/>
              </a:rPr>
              <a:t> α</a:t>
            </a:r>
            <a:r>
              <a:rPr lang="en-US" sz="1800" b="0" i="0" u="none" strike="noStrike" cap="none" dirty="0" err="1">
                <a:solidFill>
                  <a:schemeClr val="lt1"/>
                </a:solidFill>
                <a:latin typeface="Arial"/>
                <a:ea typeface="Arial"/>
                <a:cs typeface="Arial"/>
                <a:sym typeface="Arial"/>
              </a:rPr>
              <a:t>νάλυση</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της</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τρέχουσ</a:t>
            </a:r>
            <a:r>
              <a:rPr lang="en-US" sz="1800" b="0" i="0" u="none" strike="noStrike" cap="none" dirty="0">
                <a:solidFill>
                  <a:schemeClr val="lt1"/>
                </a:solidFill>
                <a:latin typeface="Arial"/>
                <a:ea typeface="Arial"/>
                <a:cs typeface="Arial"/>
                <a:sym typeface="Arial"/>
              </a:rPr>
              <a:t>ας κατάστασης εντός ενός οργανισμού, είναι σημαντικό να παρατηρήσετε την πραγματικότητα της ομάδας στόχου που πρέπει να εκπαιδευτεί. </a:t>
            </a:r>
            <a:endParaRPr lang="el-GR" sz="1800" b="0" i="0" u="none" strike="noStrike" cap="none" dirty="0">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lang="el-GR" sz="1800" dirty="0">
              <a:solidFill>
                <a:schemeClr val="lt1"/>
              </a:solidFil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err="1">
                <a:solidFill>
                  <a:schemeClr val="lt1"/>
                </a:solidFill>
                <a:latin typeface="Arial"/>
                <a:ea typeface="Arial"/>
                <a:cs typeface="Arial"/>
                <a:sym typeface="Arial"/>
              </a:rPr>
              <a:t>Με</a:t>
            </a:r>
            <a:r>
              <a:rPr lang="en-US" sz="1800" b="0" i="0" u="none" strike="noStrike" cap="none" dirty="0">
                <a:solidFill>
                  <a:schemeClr val="lt1"/>
                </a:solidFill>
                <a:latin typeface="Arial"/>
                <a:ea typeface="Arial"/>
                <a:cs typeface="Arial"/>
                <a:sym typeface="Arial"/>
              </a:rPr>
              <a:t> </a:t>
            </a:r>
            <a:r>
              <a:rPr lang="en-US" sz="1800" b="0" i="0" u="none" strike="noStrike" cap="none" dirty="0" err="1">
                <a:solidFill>
                  <a:schemeClr val="lt1"/>
                </a:solidFill>
                <a:latin typeface="Arial"/>
                <a:ea typeface="Arial"/>
                <a:cs typeface="Arial"/>
                <a:sym typeface="Arial"/>
              </a:rPr>
              <a:t>άλλ</a:t>
            </a:r>
            <a:r>
              <a:rPr lang="en-US" sz="1800" b="0" i="0" u="none" strike="noStrike" cap="none" dirty="0">
                <a:solidFill>
                  <a:schemeClr val="lt1"/>
                </a:solidFill>
                <a:latin typeface="Arial"/>
                <a:ea typeface="Arial"/>
                <a:cs typeface="Arial"/>
                <a:sym typeface="Arial"/>
              </a:rPr>
              <a:t>α λόγια, θα ήταν καλό να επικεντρωθούμε στον τρόπο εργασίας τους, στα θέματα που ενδέχεται να αντιμετωπίσουν κατά την εκτέλεση των καθηκόντων τους και στους τομείς που θα πρέπει να βελτιωθούν. </a:t>
            </a:r>
            <a:r>
              <a:rPr lang="en-US" sz="1800" b="0" i="0" u="none" strike="noStrike" cap="none" dirty="0">
                <a:solidFill>
                  <a:srgbClr val="636A6F"/>
                </a:solidFill>
                <a:latin typeface="Arial"/>
                <a:ea typeface="Arial"/>
                <a:cs typeface="Arial"/>
                <a:sym typeface="Arial"/>
              </a:rPr>
              <a:t> </a:t>
            </a:r>
            <a:endParaRPr sz="1800" b="0" i="0" u="none" strike="noStrike" cap="none" dirty="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a:spLocks noGrp="1"/>
          </p:cNvSpPr>
          <p:nvPr>
            <p:ph type="body" idx="1"/>
          </p:nvPr>
        </p:nvSpPr>
        <p:spPr>
          <a:xfrm>
            <a:off x="97971" y="1462684"/>
            <a:ext cx="6581231" cy="5313673"/>
          </a:xfrm>
          <a:prstGeom prst="rect">
            <a:avLst/>
          </a:prstGeom>
          <a:noFill/>
          <a:ln>
            <a:noFill/>
          </a:ln>
        </p:spPr>
        <p:txBody>
          <a:bodyPr spcFirstLastPara="1" wrap="square" lIns="91425" tIns="45700" rIns="91425" bIns="45700" anchor="t" anchorCtr="0">
            <a:noAutofit/>
          </a:bodyPr>
          <a:lstStyle/>
          <a:p>
            <a:pPr marL="285750" lvl="0" indent="-171450" algn="just" rtl="0">
              <a:lnSpc>
                <a:spcPct val="90000"/>
              </a:lnSpc>
              <a:spcBef>
                <a:spcPts val="0"/>
              </a:spcBef>
              <a:spcAft>
                <a:spcPts val="0"/>
              </a:spcAft>
              <a:buClr>
                <a:schemeClr val="lt2"/>
              </a:buClr>
              <a:buSzPts val="1800"/>
              <a:buFont typeface="Noto Sans Symbols"/>
              <a:buNone/>
            </a:pPr>
            <a:endParaRPr dirty="0">
              <a:latin typeface="Arial"/>
              <a:ea typeface="Arial"/>
              <a:cs typeface="Arial"/>
              <a:sym typeface="Arial"/>
            </a:endParaRPr>
          </a:p>
          <a:p>
            <a:pPr marL="285750" lvl="0" indent="-171450" algn="just" rtl="0">
              <a:lnSpc>
                <a:spcPct val="90000"/>
              </a:lnSpc>
              <a:spcBef>
                <a:spcPts val="1000"/>
              </a:spcBef>
              <a:spcAft>
                <a:spcPts val="0"/>
              </a:spcAft>
              <a:buClr>
                <a:schemeClr val="lt2"/>
              </a:buClr>
              <a:buSzPts val="1800"/>
              <a:buFont typeface="Noto Sans Symbols"/>
              <a:buNone/>
            </a:pPr>
            <a:endParaRPr dirty="0">
              <a:latin typeface="Arial"/>
              <a:ea typeface="Arial"/>
              <a:cs typeface="Arial"/>
              <a:sym typeface="Arial"/>
            </a:endParaRPr>
          </a:p>
          <a:p>
            <a:pPr marL="285750" lvl="0" indent="-285750" algn="just" rtl="0">
              <a:lnSpc>
                <a:spcPct val="90000"/>
              </a:lnSpc>
              <a:spcBef>
                <a:spcPts val="1000"/>
              </a:spcBef>
              <a:spcAft>
                <a:spcPts val="0"/>
              </a:spcAft>
              <a:buClr>
                <a:schemeClr val="lt2"/>
              </a:buClr>
              <a:buSzPts val="1800"/>
              <a:buFont typeface="Wingdings" panose="05000000000000000000" pitchFamily="2" charset="2"/>
              <a:buChar char="§"/>
            </a:pPr>
            <a:r>
              <a:rPr lang="en-US" dirty="0" err="1">
                <a:latin typeface="Arial"/>
                <a:ea typeface="Arial"/>
                <a:cs typeface="Arial"/>
                <a:sym typeface="Arial"/>
              </a:rPr>
              <a:t>Οι</a:t>
            </a:r>
            <a:r>
              <a:rPr lang="en-US" dirty="0">
                <a:latin typeface="Arial"/>
                <a:ea typeface="Arial"/>
                <a:cs typeface="Arial"/>
                <a:sym typeface="Arial"/>
              </a:rPr>
              <a:t> </a:t>
            </a:r>
            <a:r>
              <a:rPr lang="en-US" dirty="0" err="1">
                <a:latin typeface="Arial"/>
                <a:ea typeface="Arial"/>
                <a:cs typeface="Arial"/>
                <a:sym typeface="Arial"/>
              </a:rPr>
              <a:t>Διευθυντές</a:t>
            </a:r>
            <a:r>
              <a:rPr lang="en-US" dirty="0">
                <a:latin typeface="Arial"/>
                <a:ea typeface="Arial"/>
                <a:cs typeface="Arial"/>
                <a:sym typeface="Arial"/>
              </a:rPr>
              <a:t> και </a:t>
            </a:r>
            <a:r>
              <a:rPr lang="en-US" dirty="0" err="1">
                <a:latin typeface="Arial"/>
                <a:ea typeface="Arial"/>
                <a:cs typeface="Arial"/>
                <a:sym typeface="Arial"/>
              </a:rPr>
              <a:t>οι</a:t>
            </a:r>
            <a:r>
              <a:rPr lang="en-US" dirty="0">
                <a:latin typeface="Arial"/>
                <a:ea typeface="Arial"/>
                <a:cs typeface="Arial"/>
                <a:sym typeface="Arial"/>
              </a:rPr>
              <a:t> Υπ</a:t>
            </a:r>
            <a:r>
              <a:rPr lang="en-US" dirty="0" err="1">
                <a:latin typeface="Arial"/>
                <a:ea typeface="Arial"/>
                <a:cs typeface="Arial"/>
                <a:sym typeface="Arial"/>
              </a:rPr>
              <a:t>εύθυνοι</a:t>
            </a:r>
            <a:r>
              <a:rPr lang="en-US" dirty="0">
                <a:latin typeface="Arial"/>
                <a:ea typeface="Arial"/>
                <a:cs typeface="Arial"/>
                <a:sym typeface="Arial"/>
              </a:rPr>
              <a:t> </a:t>
            </a:r>
            <a:r>
              <a:rPr lang="en-US" dirty="0" err="1">
                <a:latin typeface="Arial"/>
                <a:ea typeface="Arial"/>
                <a:cs typeface="Arial"/>
                <a:sym typeface="Arial"/>
              </a:rPr>
              <a:t>Ανθρώ</a:t>
            </a:r>
            <a:r>
              <a:rPr lang="en-US" dirty="0">
                <a:latin typeface="Arial"/>
                <a:ea typeface="Arial"/>
                <a:cs typeface="Arial"/>
                <a:sym typeface="Arial"/>
              </a:rPr>
              <a:t>πινου Δυναμικού θα βελτιώσουν τις δεξιότητές τους στην παρατήρηση και θα είναι σε θέση να εντοπίσουν και να αντιμετωπίσουν τυχόν κενά και ανάγκες που σχετίζονται με την</a:t>
            </a:r>
            <a:r>
              <a:rPr lang="el-GR" dirty="0">
                <a:latin typeface="Arial"/>
                <a:ea typeface="Arial"/>
                <a:cs typeface="Arial"/>
                <a:sym typeface="Arial"/>
              </a:rPr>
              <a:t> διαχείριση</a:t>
            </a:r>
            <a:r>
              <a:rPr lang="en-US" dirty="0">
                <a:latin typeface="Arial"/>
                <a:ea typeface="Arial"/>
                <a:cs typeface="Arial"/>
                <a:sym typeface="Arial"/>
              </a:rPr>
              <a:t> </a:t>
            </a:r>
            <a:r>
              <a:rPr lang="en-US" dirty="0" err="1">
                <a:latin typeface="Arial"/>
                <a:ea typeface="Arial"/>
                <a:cs typeface="Arial"/>
                <a:sym typeface="Arial"/>
              </a:rPr>
              <a:t>ηλικί</a:t>
            </a:r>
            <a:r>
              <a:rPr lang="en-US" dirty="0">
                <a:latin typeface="Arial"/>
                <a:ea typeface="Arial"/>
                <a:cs typeface="Arial"/>
                <a:sym typeface="Arial"/>
              </a:rPr>
              <a:t>α</a:t>
            </a:r>
            <a:r>
              <a:rPr lang="el-GR" dirty="0">
                <a:latin typeface="Arial"/>
                <a:ea typeface="Arial"/>
                <a:cs typeface="Arial"/>
                <a:sym typeface="Arial"/>
              </a:rPr>
              <a:t>ς</a:t>
            </a:r>
            <a:r>
              <a:rPr lang="en-US" dirty="0">
                <a:latin typeface="Arial"/>
                <a:ea typeface="Arial"/>
                <a:cs typeface="Arial"/>
                <a:sym typeface="Arial"/>
              </a:rPr>
              <a:t> στον οργανισμό τους, τα οποία μπορούν να αντιμετωπιστούν μέσω της κατάρτισης και της μάθησης.</a:t>
            </a:r>
            <a:endParaRPr dirty="0"/>
          </a:p>
          <a:p>
            <a:pPr marL="285750" lvl="0" indent="-285750" algn="just" rtl="0">
              <a:lnSpc>
                <a:spcPct val="90000"/>
              </a:lnSpc>
              <a:spcBef>
                <a:spcPts val="1000"/>
              </a:spcBef>
              <a:spcAft>
                <a:spcPts val="0"/>
              </a:spcAft>
              <a:buClr>
                <a:schemeClr val="lt2"/>
              </a:buClr>
              <a:buSzPts val="1800"/>
              <a:buFont typeface="Wingdings" panose="05000000000000000000" pitchFamily="2" charset="2"/>
              <a:buChar char="§"/>
            </a:pPr>
            <a:r>
              <a:rPr lang="en-US" dirty="0" err="1">
                <a:latin typeface="Arial"/>
                <a:ea typeface="Arial"/>
                <a:cs typeface="Arial"/>
                <a:sym typeface="Arial"/>
              </a:rPr>
              <a:t>Οι</a:t>
            </a:r>
            <a:r>
              <a:rPr lang="en-US" dirty="0">
                <a:latin typeface="Arial"/>
                <a:ea typeface="Arial"/>
                <a:cs typeface="Arial"/>
                <a:sym typeface="Arial"/>
              </a:rPr>
              <a:t> π</a:t>
            </a:r>
            <a:r>
              <a:rPr lang="en-US" dirty="0" err="1">
                <a:latin typeface="Arial"/>
                <a:ea typeface="Arial"/>
                <a:cs typeface="Arial"/>
                <a:sym typeface="Arial"/>
              </a:rPr>
              <a:t>άροχοι</a:t>
            </a:r>
            <a:r>
              <a:rPr lang="en-US" dirty="0">
                <a:latin typeface="Arial"/>
                <a:ea typeface="Arial"/>
                <a:cs typeface="Arial"/>
                <a:sym typeface="Arial"/>
              </a:rPr>
              <a:t> ΕΕΚ θα </a:t>
            </a:r>
            <a:r>
              <a:rPr lang="en-US" dirty="0" err="1">
                <a:latin typeface="Arial"/>
                <a:ea typeface="Arial"/>
                <a:cs typeface="Arial"/>
                <a:sym typeface="Arial"/>
              </a:rPr>
              <a:t>ενισχύσουν</a:t>
            </a:r>
            <a:r>
              <a:rPr lang="en-US" dirty="0">
                <a:latin typeface="Arial"/>
                <a:ea typeface="Arial"/>
                <a:cs typeface="Arial"/>
                <a:sym typeface="Arial"/>
              </a:rPr>
              <a:t> </a:t>
            </a:r>
            <a:r>
              <a:rPr lang="en-US" dirty="0" err="1">
                <a:latin typeface="Arial"/>
                <a:ea typeface="Arial"/>
                <a:cs typeface="Arial"/>
                <a:sym typeface="Arial"/>
              </a:rPr>
              <a:t>την</a:t>
            </a:r>
            <a:r>
              <a:rPr lang="en-US" dirty="0">
                <a:latin typeface="Arial"/>
                <a:ea typeface="Arial"/>
                <a:cs typeface="Arial"/>
                <a:sym typeface="Arial"/>
              </a:rPr>
              <a:t> </a:t>
            </a:r>
            <a:r>
              <a:rPr lang="en-US" dirty="0" err="1">
                <a:latin typeface="Arial"/>
                <a:ea typeface="Arial"/>
                <a:cs typeface="Arial"/>
                <a:sym typeface="Arial"/>
              </a:rPr>
              <a:t>ικ</a:t>
            </a:r>
            <a:r>
              <a:rPr lang="en-US" dirty="0">
                <a:latin typeface="Arial"/>
                <a:ea typeface="Arial"/>
                <a:cs typeface="Arial"/>
                <a:sym typeface="Arial"/>
              </a:rPr>
              <a:t>ανότητά τους να αναπτύσσουν εξατομικευμένο εκπαιδευτικό υλικό που να καλύπτει μαθησιακές ανάγκες που είναι αποτέλεσμα των διαφορών μεταξύ των γενεών στο χώρο εργασίας.</a:t>
            </a:r>
            <a:endParaRPr dirty="0"/>
          </a:p>
        </p:txBody>
      </p:sp>
      <p:sp>
        <p:nvSpPr>
          <p:cNvPr id="101" name="Google Shape;101;p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Τα αναμενόμενα μαθησιακά αποτελέσματα θα είναι τα εξής: </a:t>
            </a:r>
            <a:endParaRPr/>
          </a:p>
        </p:txBody>
      </p:sp>
      <p:sp>
        <p:nvSpPr>
          <p:cNvPr id="102" name="Google Shape;102;p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Στόχοι  </a:t>
            </a:r>
            <a:endParaRPr/>
          </a:p>
        </p:txBody>
      </p:sp>
      <p:pic>
        <p:nvPicPr>
          <p:cNvPr id="103" name="Google Shape;103;p6"/>
          <p:cNvPicPr preferRelativeResize="0"/>
          <p:nvPr/>
        </p:nvPicPr>
        <p:blipFill rotWithShape="1">
          <a:blip r:embed="rId3">
            <a:alphaModFix/>
          </a:blip>
          <a:srcRect/>
          <a:stretch/>
        </p:blipFill>
        <p:spPr>
          <a:xfrm rot="360000">
            <a:off x="8638774" y="2929812"/>
            <a:ext cx="2543273" cy="15091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Μαθησιακά αποτελέσματα</a:t>
            </a:r>
            <a:endParaRPr/>
          </a:p>
        </p:txBody>
      </p:sp>
      <p:sp>
        <p:nvSpPr>
          <p:cNvPr id="109" name="Google Shape;109;p7"/>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285750" lvl="0" indent="-171450" algn="just" rtl="0">
              <a:lnSpc>
                <a:spcPct val="90000"/>
              </a:lnSpc>
              <a:spcBef>
                <a:spcPts val="0"/>
              </a:spcBef>
              <a:spcAft>
                <a:spcPts val="0"/>
              </a:spcAft>
              <a:buClr>
                <a:schemeClr val="lt2"/>
              </a:buClr>
              <a:buSzPts val="1800"/>
              <a:buFont typeface="Noto Sans Symbols"/>
              <a:buNone/>
            </a:pPr>
            <a:endParaRPr/>
          </a:p>
          <a:p>
            <a:pPr marL="285750" lvl="0" indent="-171450" algn="just" rtl="0">
              <a:lnSpc>
                <a:spcPct val="90000"/>
              </a:lnSpc>
              <a:spcBef>
                <a:spcPts val="1000"/>
              </a:spcBef>
              <a:spcAft>
                <a:spcPts val="0"/>
              </a:spcAft>
              <a:buClr>
                <a:schemeClr val="lt2"/>
              </a:buClr>
              <a:buSzPts val="1800"/>
              <a:buFont typeface="Noto Sans Symbols"/>
              <a:buNone/>
            </a:pPr>
            <a:endParaRPr>
              <a:latin typeface="Arial"/>
              <a:ea typeface="Arial"/>
              <a:cs typeface="Arial"/>
              <a:sym typeface="Arial"/>
            </a:endParaRPr>
          </a:p>
          <a:p>
            <a:pPr marL="285750" lvl="0" indent="-171450" algn="just" rtl="0">
              <a:lnSpc>
                <a:spcPct val="90000"/>
              </a:lnSpc>
              <a:spcBef>
                <a:spcPts val="1000"/>
              </a:spcBef>
              <a:spcAft>
                <a:spcPts val="0"/>
              </a:spcAft>
              <a:buClr>
                <a:schemeClr val="lt2"/>
              </a:buClr>
              <a:buSzPts val="1800"/>
              <a:buFont typeface="Noto Sans Symbols"/>
              <a:buNone/>
            </a:pPr>
            <a:endParaRPr>
              <a:latin typeface="Arial"/>
              <a:ea typeface="Arial"/>
              <a:cs typeface="Arial"/>
              <a:sym typeface="Arial"/>
            </a:endParaRPr>
          </a:p>
          <a:p>
            <a:pPr marL="285750" lvl="0" indent="-285750" algn="just" rtl="0">
              <a:lnSpc>
                <a:spcPct val="90000"/>
              </a:lnSpc>
              <a:spcBef>
                <a:spcPts val="1000"/>
              </a:spcBef>
              <a:spcAft>
                <a:spcPts val="0"/>
              </a:spcAft>
              <a:buClr>
                <a:schemeClr val="lt2"/>
              </a:buClr>
              <a:buSzPts val="1800"/>
              <a:buFont typeface="Noto Sans Symbols"/>
              <a:buChar char="✔"/>
            </a:pPr>
            <a:r>
              <a:rPr lang="en-US">
                <a:latin typeface="Arial"/>
                <a:ea typeface="Arial"/>
                <a:cs typeface="Arial"/>
                <a:sym typeface="Arial"/>
              </a:rPr>
              <a:t>Οι διευθυντές, οι υπεύθυνοι ανθρώπινου δυναμικού και οι πάροχοι ΕΕΚ θα μυηθούν στις </a:t>
            </a:r>
            <a:r>
              <a:rPr lang="en-US"/>
              <a:t>αποτελεσματικές </a:t>
            </a:r>
            <a:r>
              <a:rPr lang="en-US">
                <a:latin typeface="Arial"/>
                <a:ea typeface="Arial"/>
                <a:cs typeface="Arial"/>
                <a:sym typeface="Arial"/>
              </a:rPr>
              <a:t>μεθόδους ανάλυσης αναγκών </a:t>
            </a:r>
            <a:endParaRPr/>
          </a:p>
          <a:p>
            <a:pPr marL="285750" lvl="0" indent="-285750" algn="just" rtl="0">
              <a:lnSpc>
                <a:spcPct val="90000"/>
              </a:lnSpc>
              <a:spcBef>
                <a:spcPts val="1000"/>
              </a:spcBef>
              <a:spcAft>
                <a:spcPts val="0"/>
              </a:spcAft>
              <a:buClr>
                <a:schemeClr val="lt2"/>
              </a:buClr>
              <a:buSzPts val="1800"/>
              <a:buFont typeface="Noto Sans Symbols"/>
              <a:buChar char="✔"/>
            </a:pPr>
            <a:r>
              <a:rPr lang="en-US"/>
              <a:t>Οι διευθυντές και οι υπεύθυνοι ανθρώπινου δυναμικού θα επιλέξουν λύσεις κατάρτισης που ευθυγραμμίζονται με τις δεξιότητες που απαιτούνται για την επίτευξη των στόχων του οργανισμού. </a:t>
            </a:r>
            <a:endParaRPr/>
          </a:p>
        </p:txBody>
      </p:sp>
      <p:sp>
        <p:nvSpPr>
          <p:cNvPr id="110" name="Google Shape;110;p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Τα αναμενόμενα μαθησιακά αποτελέσματα θα είναι τα εξής: </a:t>
            </a:r>
            <a:endParaRPr/>
          </a:p>
        </p:txBody>
      </p:sp>
      <p:pic>
        <p:nvPicPr>
          <p:cNvPr id="111" name="Google Shape;111;p7"/>
          <p:cNvPicPr preferRelativeResize="0"/>
          <p:nvPr/>
        </p:nvPicPr>
        <p:blipFill rotWithShape="1">
          <a:blip r:embed="rId3">
            <a:alphaModFix/>
          </a:blip>
          <a:srcRect/>
          <a:stretch/>
        </p:blipFill>
        <p:spPr>
          <a:xfrm>
            <a:off x="7944928" y="2363896"/>
            <a:ext cx="2743200" cy="27340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Arial"/>
              <a:buNone/>
            </a:pPr>
            <a:r>
              <a:rPr lang="en-US"/>
              <a:t>Ενότητα 2 Δραστηριότητες</a:t>
            </a:r>
            <a:br>
              <a:rPr lang="en-US"/>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Arial"/>
              <a:buNone/>
            </a:pPr>
            <a:r>
              <a:rPr lang="en-US"/>
              <a:t>Δραστηριότητες </a:t>
            </a:r>
            <a:endParaRPr/>
          </a:p>
        </p:txBody>
      </p:sp>
      <p:sp>
        <p:nvSpPr>
          <p:cNvPr id="122" name="Google Shape;122;p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Δραστηριότητα 1.1 Κατανόηση των μαθησιακών αναγκών των ατόμων</a:t>
            </a:r>
            <a:endParaRPr/>
          </a:p>
        </p:txBody>
      </p:sp>
      <p:graphicFrame>
        <p:nvGraphicFramePr>
          <p:cNvPr id="123" name="Google Shape;123;p9"/>
          <p:cNvGraphicFramePr/>
          <p:nvPr>
            <p:extLst>
              <p:ext uri="{D42A27DB-BD31-4B8C-83A1-F6EECF244321}">
                <p14:modId xmlns:p14="http://schemas.microsoft.com/office/powerpoint/2010/main" val="1920080092"/>
              </p:ext>
            </p:extLst>
          </p:nvPr>
        </p:nvGraphicFramePr>
        <p:xfrm>
          <a:off x="2813804" y="2162358"/>
          <a:ext cx="6794900" cy="3568365"/>
        </p:xfrm>
        <a:graphic>
          <a:graphicData uri="http://schemas.openxmlformats.org/drawingml/2006/table">
            <a:tbl>
              <a:tblPr>
                <a:noFill/>
                <a:tableStyleId>{C3A7A17A-1C0E-46B0-AA9B-23ABA6A2483C}</a:tableStyleId>
              </a:tblPr>
              <a:tblGrid>
                <a:gridCol w="1715325">
                  <a:extLst>
                    <a:ext uri="{9D8B030D-6E8A-4147-A177-3AD203B41FA5}">
                      <a16:colId xmlns:a16="http://schemas.microsoft.com/office/drawing/2014/main" val="20000"/>
                    </a:ext>
                  </a:extLst>
                </a:gridCol>
                <a:gridCol w="5079575">
                  <a:extLst>
                    <a:ext uri="{9D8B030D-6E8A-4147-A177-3AD203B41FA5}">
                      <a16:colId xmlns:a16="http://schemas.microsoft.com/office/drawing/2014/main" val="20001"/>
                    </a:ext>
                  </a:extLst>
                </a:gridCol>
              </a:tblGrid>
              <a:tr h="570425">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Εφαρμογή:</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636A6F"/>
                          </a:solidFill>
                          <a:latin typeface="Arial"/>
                          <a:ea typeface="Arial"/>
                          <a:cs typeface="Arial"/>
                          <a:sym typeface="Arial"/>
                        </a:rPr>
                        <a:t>Αυτή</a:t>
                      </a:r>
                      <a:r>
                        <a:rPr lang="en-US" sz="1400" b="0" i="0" u="none" strike="noStrike" cap="none" dirty="0">
                          <a:solidFill>
                            <a:srgbClr val="636A6F"/>
                          </a:solidFill>
                          <a:latin typeface="Arial"/>
                          <a:ea typeface="Arial"/>
                          <a:cs typeface="Arial"/>
                          <a:sym typeface="Arial"/>
                        </a:rPr>
                        <a:t> η </a:t>
                      </a:r>
                      <a:r>
                        <a:rPr lang="en-US" sz="1400" b="0" i="0" u="none" strike="noStrike" cap="none" dirty="0" err="1">
                          <a:solidFill>
                            <a:srgbClr val="636A6F"/>
                          </a:solidFill>
                          <a:latin typeface="Arial"/>
                          <a:ea typeface="Arial"/>
                          <a:cs typeface="Arial"/>
                          <a:sym typeface="Arial"/>
                        </a:rPr>
                        <a:t>δρ</a:t>
                      </a:r>
                      <a:r>
                        <a:rPr lang="en-US" sz="1400" b="0" i="0" u="none" strike="noStrike" cap="none" dirty="0">
                          <a:solidFill>
                            <a:srgbClr val="636A6F"/>
                          </a:solidFill>
                          <a:latin typeface="Arial"/>
                          <a:ea typeface="Arial"/>
                          <a:cs typeface="Arial"/>
                          <a:sym typeface="Arial"/>
                        </a:rPr>
                        <a:t>αστηριότητα έχει σχεδιαστεί για να πραγματοποιείται </a:t>
                      </a:r>
                      <a:r>
                        <a:rPr lang="el-GR" sz="1400" b="0" i="0" u="none" strike="noStrike" cap="none" dirty="0">
                          <a:solidFill>
                            <a:srgbClr val="636A6F"/>
                          </a:solidFill>
                          <a:latin typeface="Arial"/>
                          <a:ea typeface="Arial"/>
                          <a:cs typeface="Arial"/>
                          <a:sym typeface="Arial"/>
                        </a:rPr>
                        <a:t>δια ζώσης</a:t>
                      </a:r>
                      <a:r>
                        <a:rPr lang="en-US" sz="1400" b="0" i="0" u="none" strike="noStrike" cap="none" dirty="0">
                          <a:solidFill>
                            <a:srgbClr val="636A6F"/>
                          </a:solidFill>
                          <a:latin typeface="Arial"/>
                          <a:ea typeface="Arial"/>
                          <a:cs typeface="Arial"/>
                          <a:sym typeface="Arial"/>
                        </a:rPr>
                        <a:t>, αλλά μπορεί εύκολα να προσαρμοστεί σε ένα διαδικτυακό περιβάλλον.  </a:t>
                      </a:r>
                      <a:endParaRPr sz="1400" b="0" i="0" u="none" strike="noStrike" cap="none" dirty="0"/>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0"/>
                  </a:ext>
                </a:extLst>
              </a:tr>
              <a:tr h="89480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Στόχοι: </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636A6F"/>
                          </a:solidFill>
                          <a:latin typeface="Arial"/>
                          <a:ea typeface="Arial"/>
                          <a:cs typeface="Arial"/>
                          <a:sym typeface="Arial"/>
                        </a:rPr>
                        <a:t>Οι</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στόχοι</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είν</a:t>
                      </a:r>
                      <a:r>
                        <a:rPr lang="en-US" sz="1400" b="0" i="0" u="none" strike="noStrike" cap="none" dirty="0">
                          <a:solidFill>
                            <a:srgbClr val="636A6F"/>
                          </a:solidFill>
                          <a:latin typeface="Arial"/>
                          <a:ea typeface="Arial"/>
                          <a:cs typeface="Arial"/>
                          <a:sym typeface="Arial"/>
                        </a:rPr>
                        <a:t>αι οι εξής: </a:t>
                      </a:r>
                      <a:endParaRPr sz="1400" b="0" i="0" u="none" strike="noStrike" cap="none" dirty="0"/>
                    </a:p>
                    <a:p>
                      <a:pPr marL="0" marR="0" lvl="0" indent="0" algn="l" rtl="0">
                        <a:lnSpc>
                          <a:spcPct val="100000"/>
                        </a:lnSpc>
                        <a:spcBef>
                          <a:spcPts val="0"/>
                        </a:spcBef>
                        <a:spcAft>
                          <a:spcPts val="0"/>
                        </a:spcAft>
                        <a:buClr>
                          <a:srgbClr val="636A6F"/>
                        </a:buClr>
                        <a:buSzPts val="1400"/>
                        <a:buFont typeface="Arial"/>
                        <a:buChar char="•"/>
                      </a:pPr>
                      <a:r>
                        <a:rPr lang="en-US" sz="1400" b="0" i="0" u="none" strike="noStrike" cap="none" dirty="0" err="1">
                          <a:solidFill>
                            <a:srgbClr val="636A6F"/>
                          </a:solidFill>
                          <a:latin typeface="Arial"/>
                          <a:ea typeface="Arial"/>
                          <a:cs typeface="Arial"/>
                          <a:sym typeface="Arial"/>
                        </a:rPr>
                        <a:t>Ορισμός</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των</a:t>
                      </a:r>
                      <a:r>
                        <a:rPr lang="en-US" sz="1400" b="0" i="0" u="none" strike="noStrike" cap="none" dirty="0">
                          <a:solidFill>
                            <a:srgbClr val="636A6F"/>
                          </a:solidFill>
                          <a:latin typeface="Arial"/>
                          <a:ea typeface="Arial"/>
                          <a:cs typeface="Arial"/>
                          <a:sym typeface="Arial"/>
                        </a:rPr>
                        <a:t> μα</a:t>
                      </a:r>
                      <a:r>
                        <a:rPr lang="en-US" sz="1400" b="0" i="0" u="none" strike="noStrike" cap="none" dirty="0" err="1">
                          <a:solidFill>
                            <a:srgbClr val="636A6F"/>
                          </a:solidFill>
                          <a:latin typeface="Arial"/>
                          <a:ea typeface="Arial"/>
                          <a:cs typeface="Arial"/>
                          <a:sym typeface="Arial"/>
                        </a:rPr>
                        <a:t>θησι</a:t>
                      </a:r>
                      <a:r>
                        <a:rPr lang="en-US" sz="1400" b="0" i="0" u="none" strike="noStrike" cap="none" dirty="0">
                          <a:solidFill>
                            <a:srgbClr val="636A6F"/>
                          </a:solidFill>
                          <a:latin typeface="Arial"/>
                          <a:ea typeface="Arial"/>
                          <a:cs typeface="Arial"/>
                          <a:sym typeface="Arial"/>
                        </a:rPr>
                        <a:t>ακών αναγκών σε ατομικό επίπεδο</a:t>
                      </a:r>
                      <a:endParaRPr dirty="0"/>
                    </a:p>
                    <a:p>
                      <a:pPr marL="0" marR="0" lvl="0" indent="0" algn="l" rtl="0">
                        <a:lnSpc>
                          <a:spcPct val="100000"/>
                        </a:lnSpc>
                        <a:spcBef>
                          <a:spcPts val="0"/>
                        </a:spcBef>
                        <a:spcAft>
                          <a:spcPts val="0"/>
                        </a:spcAft>
                        <a:buClr>
                          <a:srgbClr val="636A6F"/>
                        </a:buClr>
                        <a:buSzPts val="1400"/>
                        <a:buFont typeface="Arial"/>
                        <a:buChar char="•"/>
                      </a:pPr>
                      <a:r>
                        <a:rPr lang="en-US" sz="1400" b="0" i="0" u="none" strike="noStrike" cap="none" dirty="0" err="1">
                          <a:solidFill>
                            <a:srgbClr val="636A6F"/>
                          </a:solidFill>
                          <a:latin typeface="Arial"/>
                          <a:ea typeface="Arial"/>
                          <a:cs typeface="Arial"/>
                          <a:sym typeface="Arial"/>
                        </a:rPr>
                        <a:t>Ορισμός</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σχετικών</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δεξιοτήτων</a:t>
                      </a:r>
                      <a:r>
                        <a:rPr lang="en-US" sz="1400" b="0" i="0" u="none" strike="noStrike" cap="none" dirty="0">
                          <a:solidFill>
                            <a:srgbClr val="636A6F"/>
                          </a:solidFill>
                          <a:latin typeface="Arial"/>
                          <a:ea typeface="Arial"/>
                          <a:cs typeface="Arial"/>
                          <a:sym typeface="Arial"/>
                        </a:rPr>
                        <a:t> </a:t>
                      </a:r>
                      <a:r>
                        <a:rPr lang="en-US" sz="1400" b="0" i="0" u="none" strike="noStrike" cap="none" dirty="0" err="1">
                          <a:solidFill>
                            <a:srgbClr val="636A6F"/>
                          </a:solidFill>
                          <a:latin typeface="Arial"/>
                          <a:ea typeface="Arial"/>
                          <a:cs typeface="Arial"/>
                          <a:sym typeface="Arial"/>
                        </a:rPr>
                        <a:t>γι</a:t>
                      </a:r>
                      <a:r>
                        <a:rPr lang="en-US" sz="1400" b="0" i="0" u="none" strike="noStrike" cap="none" dirty="0">
                          <a:solidFill>
                            <a:srgbClr val="636A6F"/>
                          </a:solidFill>
                          <a:latin typeface="Arial"/>
                          <a:ea typeface="Arial"/>
                          <a:cs typeface="Arial"/>
                          <a:sym typeface="Arial"/>
                        </a:rPr>
                        <a:t>α ορισμένα προφίλ εργασίας </a:t>
                      </a:r>
                      <a:endParaRPr sz="1400" b="0" i="0" u="none" strike="noStrike" cap="none" dirty="0"/>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1"/>
                  </a:ext>
                </a:extLst>
              </a:tr>
              <a:tr h="128850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Δεξιότητα/ες: </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636A6F"/>
                        </a:buClr>
                        <a:buSzPts val="1400"/>
                        <a:buFont typeface="Arial"/>
                        <a:buChar char="•"/>
                      </a:pPr>
                      <a:r>
                        <a:rPr lang="en-US" sz="1400" b="0" i="0" u="none" strike="noStrike" cap="none">
                          <a:solidFill>
                            <a:srgbClr val="636A6F"/>
                          </a:solidFill>
                          <a:latin typeface="Arial"/>
                          <a:ea typeface="Arial"/>
                          <a:cs typeface="Arial"/>
                          <a:sym typeface="Arial"/>
                        </a:rPr>
                        <a:t>Η </a:t>
                      </a:r>
                      <a:r>
                        <a:rPr lang="en-US" sz="1400" b="1" i="0" u="none" strike="noStrike" cap="none">
                          <a:solidFill>
                            <a:srgbClr val="636A6F"/>
                          </a:solidFill>
                          <a:latin typeface="Arial"/>
                          <a:ea typeface="Arial"/>
                          <a:cs typeface="Arial"/>
                          <a:sym typeface="Arial"/>
                        </a:rPr>
                        <a:t>επίλυση προβλημάτων </a:t>
                      </a:r>
                      <a:r>
                        <a:rPr lang="en-US" sz="1400" b="0" i="0" u="none" strike="noStrike" cap="none">
                          <a:solidFill>
                            <a:srgbClr val="636A6F"/>
                          </a:solidFill>
                          <a:latin typeface="Arial"/>
                          <a:ea typeface="Arial"/>
                          <a:cs typeface="Arial"/>
                          <a:sym typeface="Arial"/>
                        </a:rPr>
                        <a:t>εντοπίζει γρήγορα το υποκείμενο ζήτημα και εφαρμόζει μια λύση.</a:t>
                      </a:r>
                      <a:endParaRPr/>
                    </a:p>
                    <a:p>
                      <a:pPr marL="0" marR="0" lvl="0" indent="0" algn="just" rtl="0">
                        <a:lnSpc>
                          <a:spcPct val="100000"/>
                        </a:lnSpc>
                        <a:spcBef>
                          <a:spcPts val="0"/>
                        </a:spcBef>
                        <a:spcAft>
                          <a:spcPts val="0"/>
                        </a:spcAft>
                        <a:buClr>
                          <a:srgbClr val="636A6F"/>
                        </a:buClr>
                        <a:buSzPts val="1400"/>
                        <a:buFont typeface="Arial"/>
                        <a:buChar char="•"/>
                      </a:pPr>
                      <a:r>
                        <a:rPr lang="en-US" sz="1400" b="1" i="0" u="none" strike="noStrike" cap="none">
                          <a:solidFill>
                            <a:srgbClr val="636A6F"/>
                          </a:solidFill>
                          <a:latin typeface="Arial"/>
                          <a:ea typeface="Arial"/>
                          <a:cs typeface="Arial"/>
                          <a:sym typeface="Arial"/>
                        </a:rPr>
                        <a:t>Στρατηγική σκέψη: </a:t>
                      </a:r>
                      <a:r>
                        <a:rPr lang="en-US" sz="1400" b="0" i="0" u="none" strike="noStrike" cap="none">
                          <a:solidFill>
                            <a:srgbClr val="636A6F"/>
                          </a:solidFill>
                          <a:latin typeface="Arial"/>
                          <a:ea typeface="Arial"/>
                          <a:cs typeface="Arial"/>
                          <a:sym typeface="Arial"/>
                        </a:rPr>
                        <a:t>μια διανοητική ή διαδικασία σκέψης που εφαρμόζεται από ένα άτομο στο πλαίσιο της επίτευξης ενός στόχου ή ενός συνόλου στόχων σε διάφορους τύπους προσπαθειών.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2"/>
                  </a:ext>
                </a:extLst>
              </a:tr>
              <a:tr h="570425">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36A6F"/>
                          </a:solidFill>
                          <a:latin typeface="Arial"/>
                          <a:ea typeface="Arial"/>
                          <a:cs typeface="Arial"/>
                          <a:sym typeface="Arial"/>
                        </a:rPr>
                        <a:t>Διάρκεια:</a:t>
                      </a:r>
                      <a:r>
                        <a:rPr lang="en-US" sz="1400" b="0" i="0" u="none" strike="noStrike" cap="none">
                          <a:solidFill>
                            <a:srgbClr val="636A6F"/>
                          </a:solidFill>
                          <a:latin typeface="Arial"/>
                          <a:ea typeface="Arial"/>
                          <a:cs typeface="Arial"/>
                          <a:sym typeface="Arial"/>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636A6F"/>
                          </a:solidFill>
                          <a:latin typeface="Arial"/>
                          <a:ea typeface="Arial"/>
                          <a:cs typeface="Arial"/>
                          <a:sym typeface="Arial"/>
                        </a:rPr>
                        <a:t>1 </a:t>
                      </a:r>
                      <a:r>
                        <a:rPr lang="en-US" sz="1400" b="1" i="0" u="none" strike="noStrike" cap="none" dirty="0" err="1">
                          <a:solidFill>
                            <a:srgbClr val="636A6F"/>
                          </a:solidFill>
                          <a:latin typeface="Arial"/>
                          <a:ea typeface="Arial"/>
                          <a:cs typeface="Arial"/>
                          <a:sym typeface="Arial"/>
                        </a:rPr>
                        <a:t>ώρ</a:t>
                      </a:r>
                      <a:r>
                        <a:rPr lang="en-US" sz="1400" b="1" i="0" u="none" strike="noStrike" cap="none" dirty="0">
                          <a:solidFill>
                            <a:srgbClr val="636A6F"/>
                          </a:solidFill>
                          <a:latin typeface="Arial"/>
                          <a:ea typeface="Arial"/>
                          <a:cs typeface="Arial"/>
                          <a:sym typeface="Arial"/>
                        </a:rPr>
                        <a:t>α</a:t>
                      </a:r>
                      <a:r>
                        <a:rPr lang="en-US" sz="1400" b="0" i="0" u="none" strike="noStrike" cap="none" dirty="0">
                          <a:solidFill>
                            <a:srgbClr val="636A6F"/>
                          </a:solidFill>
                          <a:latin typeface="Arial"/>
                          <a:ea typeface="Arial"/>
                          <a:cs typeface="Arial"/>
                          <a:sym typeface="Arial"/>
                        </a:rPr>
                        <a:t> </a:t>
                      </a:r>
                      <a:endParaRPr sz="1400" b="0" i="0" u="none" strike="noStrike" cap="none" dirty="0"/>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3043</Words>
  <Application>Microsoft Office PowerPoint</Application>
  <PresentationFormat>Widescreen</PresentationFormat>
  <Paragraphs>302</Paragraphs>
  <Slides>39</Slides>
  <Notes>39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Noto Sans Symbols</vt:lpstr>
      <vt:lpstr>Wingdings</vt:lpstr>
      <vt:lpstr>CARDET Course template - Cover page</vt:lpstr>
      <vt:lpstr>CARDET Course template</vt:lpstr>
      <vt:lpstr>IO1: Διαγενεακή Μάθηση </vt:lpstr>
      <vt:lpstr>Εισαγωγή </vt:lpstr>
      <vt:lpstr>Εισαγωγή</vt:lpstr>
      <vt:lpstr>Εισαγωγή </vt:lpstr>
      <vt:lpstr>Εισαγωγή  </vt:lpstr>
      <vt:lpstr>Στόχοι  </vt:lpstr>
      <vt:lpstr>Μαθησιακά αποτελέσματα</vt:lpstr>
      <vt:lpstr>Ενότητα 2 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Δραστηριότητα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 </vt:lpstr>
      <vt:lpstr>Δραστηριότητες</vt:lpstr>
      <vt:lpstr>Δραστηριότητες</vt:lpstr>
      <vt:lpstr>Δραστηριότητες</vt:lpstr>
      <vt:lpstr>Ενότητα 2 </vt:lpstr>
      <vt:lpstr>Αναπτύχθηκε από Eurotraining, Ελλάδα https://www.eurotraining.gr/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IO1: Διαγενεακή Μάθηση </dc:title>
  <dc:creator>2Fast4u</dc:creator>
  <cp:lastModifiedBy>Kiki Kallis</cp:lastModifiedBy>
  <cp:revision>9</cp:revision>
  <dcterms:created xsi:type="dcterms:W3CDTF">2014-07-11T09:12:14Z</dcterms:created>
  <dcterms:modified xsi:type="dcterms:W3CDTF">2021-08-12T15:33:11Z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0x0101001DDA3A599E893E44879CF3FCC59F7962</vt:lpwstr>
  </property>
</Properties>
</file>